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1"/>
  </p:sldMasterIdLst>
  <p:notesMasterIdLst>
    <p:notesMasterId r:id="rId17"/>
  </p:notesMasterIdLst>
  <p:sldIdLst>
    <p:sldId id="263" r:id="rId2"/>
    <p:sldId id="2450" r:id="rId3"/>
    <p:sldId id="2451" r:id="rId4"/>
    <p:sldId id="2452" r:id="rId5"/>
    <p:sldId id="2453" r:id="rId6"/>
    <p:sldId id="2454" r:id="rId7"/>
    <p:sldId id="2455" r:id="rId8"/>
    <p:sldId id="2456" r:id="rId9"/>
    <p:sldId id="2457" r:id="rId10"/>
    <p:sldId id="2458" r:id="rId11"/>
    <p:sldId id="2459" r:id="rId12"/>
    <p:sldId id="2460" r:id="rId13"/>
    <p:sldId id="2461" r:id="rId14"/>
    <p:sldId id="2462" r:id="rId15"/>
    <p:sldId id="246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Trim" panose="02010600030101010101" charset="0"/>
      <p:regular r:id="rId28"/>
    </p:embeddedFont>
    <p:embeddedFont>
      <p:font typeface="Trim Bold" panose="02010600030101010101" charset="0"/>
      <p:bold r:id="rId29"/>
    </p:embeddedFont>
    <p:embeddedFont>
      <p:font typeface="Trim Medium" panose="02010600030101010101" charset="0"/>
      <p:regular r:id="rId30"/>
    </p:embeddedFont>
    <p:embeddedFont>
      <p:font typeface="Trim SemiBold" panose="02010600030101010101" charset="0"/>
      <p:regular r:id="rId31"/>
      <p:bold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微软雅黑 Light" panose="020B0502040204020203" pitchFamily="34" charset="-122"/>
      <p:regular r:id="rId35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723803-2365-49EF-B758-0E6EB80D4B12}">
          <p14:sldIdLst>
            <p14:sldId id="263"/>
            <p14:sldId id="2450"/>
            <p14:sldId id="2451"/>
            <p14:sldId id="2452"/>
            <p14:sldId id="2453"/>
            <p14:sldId id="2454"/>
            <p14:sldId id="2455"/>
            <p14:sldId id="2456"/>
            <p14:sldId id="2457"/>
            <p14:sldId id="2458"/>
            <p14:sldId id="2459"/>
            <p14:sldId id="2460"/>
            <p14:sldId id="2461"/>
            <p14:sldId id="2462"/>
            <p14:sldId id="24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D49"/>
    <a:srgbClr val="014F30"/>
    <a:srgbClr val="E54125"/>
    <a:srgbClr val="CED9E0"/>
    <a:srgbClr val="D6D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82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2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0C2A5-590E-494E-B60A-6732B4E74743}" type="datetimeFigureOut">
              <a:rPr lang="nl-BE" smtClean="0"/>
              <a:t>8/01/2024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C0DC9-5267-4694-BB59-05BD8F324C2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653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D5B4C6-B3AB-2244-9EFF-9D6D18CD4BC2}"/>
              </a:ext>
            </a:extLst>
          </p:cNvPr>
          <p:cNvSpPr/>
          <p:nvPr userDrawn="1"/>
        </p:nvSpPr>
        <p:spPr>
          <a:xfrm>
            <a:off x="9445450" y="-2"/>
            <a:ext cx="2746550" cy="1356527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1030" name="Picture 6" descr="350+ Panorama Pictures [HD] | Download Free Images &amp; Stock Photos on  Unsplash">
            <a:extLst>
              <a:ext uri="{FF2B5EF4-FFF2-40B4-BE49-F238E27FC236}">
                <a16:creationId xmlns:a16="http://schemas.microsoft.com/office/drawing/2014/main" id="{2D1D4C13-778A-AA48-B1B4-22FC51C6E48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"/>
            <a:ext cx="9445450" cy="135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122132-281A-D947-AD3A-3F6EB46B17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516" y="250724"/>
            <a:ext cx="1068417" cy="8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32A4A5-0993-3347-9D06-824708FF9192}"/>
              </a:ext>
            </a:extLst>
          </p:cNvPr>
          <p:cNvSpPr/>
          <p:nvPr userDrawn="1"/>
        </p:nvSpPr>
        <p:spPr>
          <a:xfrm>
            <a:off x="5334000" y="-2"/>
            <a:ext cx="6858000" cy="6858002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C33337B-D24B-5E46-88C6-2CFD695740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F43774-B2F4-4A4F-8884-7CDD30AADA2C}"/>
              </a:ext>
            </a:extLst>
          </p:cNvPr>
          <p:cNvSpPr/>
          <p:nvPr userDrawn="1"/>
        </p:nvSpPr>
        <p:spPr>
          <a:xfrm>
            <a:off x="0" y="0"/>
            <a:ext cx="5334000" cy="6858002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1694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32A4A5-0993-3347-9D06-824708FF9192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641034-1F83-0D06-90A9-053931BB28A5}"/>
              </a:ext>
            </a:extLst>
          </p:cNvPr>
          <p:cNvSpPr/>
          <p:nvPr userDrawn="1"/>
        </p:nvSpPr>
        <p:spPr>
          <a:xfrm>
            <a:off x="0" y="0"/>
            <a:ext cx="10758791" cy="119650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ADD45-5D8E-1491-C257-EAE4131F82B4}"/>
              </a:ext>
            </a:extLst>
          </p:cNvPr>
          <p:cNvSpPr/>
          <p:nvPr userDrawn="1"/>
        </p:nvSpPr>
        <p:spPr>
          <a:xfrm>
            <a:off x="10758791" y="0"/>
            <a:ext cx="1439693" cy="1196502"/>
          </a:xfrm>
          <a:prstGeom prst="rect">
            <a:avLst/>
          </a:prstGeom>
          <a:solidFill>
            <a:schemeClr val="tx1">
              <a:alpha val="99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C33337B-D24B-5E46-88C6-2CFD695740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Slide">
    <p:bg>
      <p:bgPr>
        <a:solidFill>
          <a:srgbClr val="8C8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63961-ACB2-87A8-5945-48D767E2B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E7E5E1-BCC7-45F2-BA62-ABA8EA48D380}"/>
              </a:ext>
            </a:extLst>
          </p:cNvPr>
          <p:cNvSpPr/>
          <p:nvPr userDrawn="1"/>
        </p:nvSpPr>
        <p:spPr>
          <a:xfrm>
            <a:off x="-1" y="0"/>
            <a:ext cx="12192000" cy="6858002"/>
          </a:xfrm>
          <a:prstGeom prst="rect">
            <a:avLst/>
          </a:prstGeom>
          <a:solidFill>
            <a:srgbClr val="8C8D49">
              <a:alpha val="2526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C33337B-D24B-5E46-88C6-2CFD69574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Slide">
    <p:bg>
      <p:bgPr>
        <a:solidFill>
          <a:srgbClr val="8C8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rock, nature&#10;&#10;Description automatically generated">
            <a:extLst>
              <a:ext uri="{FF2B5EF4-FFF2-40B4-BE49-F238E27FC236}">
                <a16:creationId xmlns:a16="http://schemas.microsoft.com/office/drawing/2014/main" id="{214453BE-D538-2C4E-A20E-947E7639A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E7E5E1-BCC7-45F2-BA62-ABA8EA48D380}"/>
              </a:ext>
            </a:extLst>
          </p:cNvPr>
          <p:cNvSpPr/>
          <p:nvPr userDrawn="1"/>
        </p:nvSpPr>
        <p:spPr>
          <a:xfrm>
            <a:off x="1" y="0"/>
            <a:ext cx="12191998" cy="6858002"/>
          </a:xfrm>
          <a:prstGeom prst="rect">
            <a:avLst/>
          </a:prstGeom>
          <a:solidFill>
            <a:srgbClr val="8C8D49">
              <a:alpha val="2526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C33337B-D24B-5E46-88C6-2CFD69574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6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774EC4-DA75-2441-BE36-9D53DEEE5DF3}"/>
              </a:ext>
            </a:extLst>
          </p:cNvPr>
          <p:cNvSpPr/>
          <p:nvPr userDrawn="1"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rgbClr val="446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3" name="Picture 2" descr="What is Urban Hiking? Discover the New Fitness Trend Sweeping the Capital">
            <a:extLst>
              <a:ext uri="{FF2B5EF4-FFF2-40B4-BE49-F238E27FC236}">
                <a16:creationId xmlns:a16="http://schemas.microsoft.com/office/drawing/2014/main" id="{611B0EE4-6D2F-3F44-B756-4EA7AE068D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064535" cy="52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DE9481-A5C2-BA47-B6B0-7A179A8DFC57}"/>
              </a:ext>
            </a:extLst>
          </p:cNvPr>
          <p:cNvSpPr/>
          <p:nvPr userDrawn="1"/>
        </p:nvSpPr>
        <p:spPr>
          <a:xfrm>
            <a:off x="17" y="-4845"/>
            <a:ext cx="4064000" cy="5272233"/>
          </a:xfrm>
          <a:prstGeom prst="rect">
            <a:avLst/>
          </a:prstGeom>
          <a:solidFill>
            <a:srgbClr val="446F8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10" name="Picture 9" descr="A city skyline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E2757EAF-03E8-6D42-A54F-352B44B98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5" y="5277080"/>
            <a:ext cx="4064000" cy="158092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98145E20-00BA-5543-92A4-E3B6854730B6}"/>
              </a:ext>
            </a:extLst>
          </p:cNvPr>
          <p:cNvSpPr txBox="1">
            <a:spLocks/>
          </p:cNvSpPr>
          <p:nvPr userDrawn="1"/>
        </p:nvSpPr>
        <p:spPr>
          <a:xfrm>
            <a:off x="1" y="5690181"/>
            <a:ext cx="4063464" cy="7353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  <a:t>CITY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  <a:t>10 KM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im" pitchFamily="2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8E5D46E-D30E-B19E-CD21-F17941AB50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8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371B89-459C-5946-BD3E-D2C98B612D2F}"/>
              </a:ext>
            </a:extLst>
          </p:cNvPr>
          <p:cNvSpPr/>
          <p:nvPr userDrawn="1"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rgbClr val="E44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2CE03-97AB-3340-B060-364C2C074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7078"/>
            <a:ext cx="4063465" cy="1580921"/>
          </a:xfrm>
          <a:prstGeom prst="rect">
            <a:avLst/>
          </a:prstGeom>
        </p:spPr>
      </p:pic>
      <p:pic>
        <p:nvPicPr>
          <p:cNvPr id="7" name="Picture 2" descr="Hiking in Utah | Utah.com">
            <a:extLst>
              <a:ext uri="{FF2B5EF4-FFF2-40B4-BE49-F238E27FC236}">
                <a16:creationId xmlns:a16="http://schemas.microsoft.com/office/drawing/2014/main" id="{3FFF7160-4419-5947-BEE6-A6EC775C652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" y="-1"/>
            <a:ext cx="4064535" cy="52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784486-759D-F248-91D8-5D0FFCF696C1}"/>
              </a:ext>
            </a:extLst>
          </p:cNvPr>
          <p:cNvSpPr/>
          <p:nvPr userDrawn="1"/>
        </p:nvSpPr>
        <p:spPr>
          <a:xfrm>
            <a:off x="17" y="-4845"/>
            <a:ext cx="4064000" cy="5272233"/>
          </a:xfrm>
          <a:prstGeom prst="rect">
            <a:avLst/>
          </a:prstGeom>
          <a:solidFill>
            <a:srgbClr val="E4422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AEFA43A-384C-9843-8CEE-DBBA3CF59E3C}"/>
              </a:ext>
            </a:extLst>
          </p:cNvPr>
          <p:cNvSpPr txBox="1">
            <a:spLocks/>
          </p:cNvSpPr>
          <p:nvPr userDrawn="1"/>
        </p:nvSpPr>
        <p:spPr>
          <a:xfrm>
            <a:off x="1" y="5690181"/>
            <a:ext cx="4063464" cy="7353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  <a:t>FOREST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  <a:t>15 KM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im" pitchFamily="2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6CECC65-1461-5F2A-6B67-736A07646C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8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D90527-C44D-9341-B8EA-4EBBE9D29481}"/>
              </a:ext>
            </a:extLst>
          </p:cNvPr>
          <p:cNvSpPr/>
          <p:nvPr userDrawn="1"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rgbClr val="025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3" name="Picture 2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112E3865-205E-4747-897F-4F3D01D67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6768"/>
            <a:ext cx="4070905" cy="1566386"/>
          </a:xfrm>
          <a:prstGeom prst="rect">
            <a:avLst/>
          </a:prstGeom>
        </p:spPr>
      </p:pic>
      <p:pic>
        <p:nvPicPr>
          <p:cNvPr id="7" name="Picture 2" descr="Hiking and Outdoor Safety - Colorado Pain Care">
            <a:extLst>
              <a:ext uri="{FF2B5EF4-FFF2-40B4-BE49-F238E27FC236}">
                <a16:creationId xmlns:a16="http://schemas.microsoft.com/office/drawing/2014/main" id="{6E812A48-59E3-D046-9B0F-FADD2C442F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" y="4845"/>
            <a:ext cx="4064625" cy="52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94D80E-6A5F-D749-A51D-898BD3805048}"/>
              </a:ext>
            </a:extLst>
          </p:cNvPr>
          <p:cNvSpPr/>
          <p:nvPr userDrawn="1"/>
        </p:nvSpPr>
        <p:spPr>
          <a:xfrm>
            <a:off x="17" y="-4845"/>
            <a:ext cx="4064000" cy="5272233"/>
          </a:xfrm>
          <a:prstGeom prst="rect">
            <a:avLst/>
          </a:prstGeom>
          <a:solidFill>
            <a:srgbClr val="02503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C9BF769-1F4C-3F42-9DC0-36F0A39E475F}"/>
              </a:ext>
            </a:extLst>
          </p:cNvPr>
          <p:cNvSpPr txBox="1">
            <a:spLocks/>
          </p:cNvSpPr>
          <p:nvPr userDrawn="1"/>
        </p:nvSpPr>
        <p:spPr>
          <a:xfrm>
            <a:off x="1" y="5690181"/>
            <a:ext cx="4063464" cy="7353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  <a:t>MOUNTAIN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im Bold" pitchFamily="2" charset="0"/>
                <a:ea typeface="+mn-ea"/>
                <a:cs typeface="+mn-cs"/>
              </a:rPr>
              <a:t>35 KM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im" pitchFamily="2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5ACA081-9CF3-866E-875F-A4888414BA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30" y="293189"/>
            <a:ext cx="744467" cy="5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BC93-C0CE-465A-A768-EEB590C40AD4}" type="datetimeFigureOut">
              <a:rPr lang="nl-BE" smtClean="0"/>
              <a:t>8/01/2024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E61D9-B600-4CEB-87F3-59CA8DEB873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088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5" r:id="rId3"/>
    <p:sldLayoutId id="2147483683" r:id="rId4"/>
    <p:sldLayoutId id="2147483684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microsoft.com/office/2007/relationships/hdphoto" Target="../media/hdphoto10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11" Type="http://schemas.microsoft.com/office/2007/relationships/hdphoto" Target="../media/hdphoto9.wdp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emf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17" Type="http://schemas.microsoft.com/office/2007/relationships/hdphoto" Target="../media/hdphoto8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 descr="video">
            <a:hlinkClick r:id="" action="ppaction://media"/>
            <a:extLst>
              <a:ext uri="{FF2B5EF4-FFF2-40B4-BE49-F238E27FC236}">
                <a16:creationId xmlns:a16="http://schemas.microsoft.com/office/drawing/2014/main" id="{B458C81F-F833-6DB3-3352-453B57AC3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EC5BD-4237-410A-9554-C1D64FFAED9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914537" y="2837544"/>
            <a:ext cx="4937760" cy="8930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im SemiBold" pitchFamily="2" charset="0"/>
                <a:cs typeface="Aharoni" panose="02010803020104030203" pitchFamily="2" charset="-79"/>
              </a:rPr>
              <a:t>Explore every adventure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im SemiBold" pitchFamily="2" charset="0"/>
                <a:cs typeface="Aharoni" panose="02010803020104030203" pitchFamily="2" charset="-79"/>
              </a:rPr>
            </a:br>
            <a:r>
              <a:rPr lang="zh-CN" alt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探索無止境</a:t>
            </a:r>
            <a:endParaRPr lang="nl-BE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B6F7EC9-B01D-E341-A62C-77B627D8CD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520" y="2684035"/>
            <a:ext cx="1861669" cy="14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at is Urban Hiking? Discover the New Fitness Trend Sweeping the Capital">
            <a:extLst>
              <a:ext uri="{FF2B5EF4-FFF2-40B4-BE49-F238E27FC236}">
                <a16:creationId xmlns:a16="http://schemas.microsoft.com/office/drawing/2014/main" id="{0EAE012A-9B7D-0DC1-4F94-F9F6B2533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8012"/>
            <a:ext cx="4064535" cy="39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iking in Utah | Utah.com">
            <a:extLst>
              <a:ext uri="{FF2B5EF4-FFF2-40B4-BE49-F238E27FC236}">
                <a16:creationId xmlns:a16="http://schemas.microsoft.com/office/drawing/2014/main" id="{A98462E0-DB15-0840-E9A2-A502B7036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2932" y="1186096"/>
            <a:ext cx="4064535" cy="394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iking and Outdoor Safety - Colorado Pain Care">
            <a:extLst>
              <a:ext uri="{FF2B5EF4-FFF2-40B4-BE49-F238E27FC236}">
                <a16:creationId xmlns:a16="http://schemas.microsoft.com/office/drawing/2014/main" id="{2CC6719C-88E2-7C54-5874-7A15FF527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8017" y="1198012"/>
            <a:ext cx="4064625" cy="39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D7CBD5-9A31-1045-81EA-0D3830DFBDA4}"/>
              </a:ext>
            </a:extLst>
          </p:cNvPr>
          <p:cNvSpPr/>
          <p:nvPr/>
        </p:nvSpPr>
        <p:spPr>
          <a:xfrm>
            <a:off x="0" y="1209929"/>
            <a:ext cx="12192000" cy="3925840"/>
          </a:xfrm>
          <a:prstGeom prst="rect">
            <a:avLst/>
          </a:prstGeom>
          <a:solidFill>
            <a:srgbClr val="8C8D49">
              <a:alpha val="203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6819650-51FE-ED17-2D0C-1B180D93B671}"/>
              </a:ext>
            </a:extLst>
          </p:cNvPr>
          <p:cNvSpPr txBox="1">
            <a:spLocks/>
          </p:cNvSpPr>
          <p:nvPr/>
        </p:nvSpPr>
        <p:spPr>
          <a:xfrm>
            <a:off x="1091249" y="211698"/>
            <a:ext cx="8217344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  <a:latin typeface="Trim Medium" panose="020B0604020202020204" charset="0"/>
                <a:ea typeface="微软雅黑" panose="020B0503020204020204" pitchFamily="34" charset="-122"/>
              </a:rPr>
              <a:t>Safety JOGGER Adventure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伴您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任何时候、任何环境都能开启一段探险之旅</a:t>
            </a:r>
            <a:r>
              <a:rPr lang="en-GB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F591F-59D3-53E5-919D-CC18D5AFD2A2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27646-7C36-6705-2D4E-52108D01AF6F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32C11F-BA32-D6DE-6773-334457185B95}"/>
              </a:ext>
            </a:extLst>
          </p:cNvPr>
          <p:cNvSpPr/>
          <p:nvPr/>
        </p:nvSpPr>
        <p:spPr>
          <a:xfrm>
            <a:off x="8126898" y="3124081"/>
            <a:ext cx="1524000" cy="655440"/>
          </a:xfrm>
          <a:prstGeom prst="rect">
            <a:avLst/>
          </a:prstGeom>
          <a:solidFill>
            <a:srgbClr val="014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69B65A3-F090-264E-DDDE-E063557E6DB6}"/>
              </a:ext>
            </a:extLst>
          </p:cNvPr>
          <p:cNvSpPr txBox="1">
            <a:spLocks/>
          </p:cNvSpPr>
          <p:nvPr/>
        </p:nvSpPr>
        <p:spPr>
          <a:xfrm>
            <a:off x="8227417" y="3160932"/>
            <a:ext cx="1202332" cy="94801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山地系列</a:t>
            </a:r>
            <a:br>
              <a:rPr lang="en-GB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GB" sz="1600" b="1" dirty="0">
                <a:solidFill>
                  <a:prstClr val="white"/>
                </a:solidFill>
                <a:latin typeface="Trim Medium" panose="020B0604020202020204" charset="0"/>
                <a:ea typeface="微软雅黑" panose="020B0503020204020204" pitchFamily="34" charset="-122"/>
              </a:rPr>
              <a:t>35</a:t>
            </a:r>
            <a:r>
              <a:rPr lang="en-GB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公里</a:t>
            </a:r>
            <a:endParaRPr lang="en-GB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0ED23-702A-D364-F719-43271C3764DA}"/>
              </a:ext>
            </a:extLst>
          </p:cNvPr>
          <p:cNvSpPr/>
          <p:nvPr/>
        </p:nvSpPr>
        <p:spPr>
          <a:xfrm>
            <a:off x="4062898" y="3124081"/>
            <a:ext cx="1524000" cy="655440"/>
          </a:xfrm>
          <a:prstGeom prst="rect">
            <a:avLst/>
          </a:prstGeom>
          <a:solidFill>
            <a:srgbClr val="E5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9B17D12-CA0B-F3B5-3B3A-A128D9C2A3B1}"/>
              </a:ext>
            </a:extLst>
          </p:cNvPr>
          <p:cNvSpPr txBox="1">
            <a:spLocks/>
          </p:cNvSpPr>
          <p:nvPr/>
        </p:nvSpPr>
        <p:spPr>
          <a:xfrm>
            <a:off x="4163417" y="3160932"/>
            <a:ext cx="1202332" cy="94801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森林系列</a:t>
            </a:r>
            <a:br>
              <a:rPr lang="en-GB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GB" sz="1600" b="1" dirty="0">
                <a:solidFill>
                  <a:prstClr val="white"/>
                </a:solidFill>
                <a:latin typeface="Trim Medium" panose="020B0604020202020204" charset="0"/>
                <a:ea typeface="微软雅黑" panose="020B0503020204020204" pitchFamily="34" charset="-122"/>
              </a:rPr>
              <a:t>15</a:t>
            </a: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公里</a:t>
            </a:r>
            <a:endParaRPr lang="en-GB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080F03-6C51-E0BC-AD13-5B27BF7F43AA}"/>
              </a:ext>
            </a:extLst>
          </p:cNvPr>
          <p:cNvSpPr/>
          <p:nvPr/>
        </p:nvSpPr>
        <p:spPr>
          <a:xfrm>
            <a:off x="-1102" y="3124081"/>
            <a:ext cx="1524000" cy="655440"/>
          </a:xfrm>
          <a:prstGeom prst="rect">
            <a:avLst/>
          </a:prstGeom>
          <a:solidFill>
            <a:srgbClr val="446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C83D8B7-B886-DF4A-7413-899E24C74057}"/>
              </a:ext>
            </a:extLst>
          </p:cNvPr>
          <p:cNvSpPr txBox="1">
            <a:spLocks/>
          </p:cNvSpPr>
          <p:nvPr/>
        </p:nvSpPr>
        <p:spPr>
          <a:xfrm>
            <a:off x="99417" y="3160932"/>
            <a:ext cx="1202332" cy="94801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城市系列</a:t>
            </a:r>
            <a:br>
              <a:rPr lang="en-GB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GB" sz="1600" b="1" dirty="0">
                <a:solidFill>
                  <a:prstClr val="white"/>
                </a:solidFill>
                <a:latin typeface="Trim Medium" panose="020B0604020202020204" charset="0"/>
                <a:ea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公里</a:t>
            </a:r>
            <a:endParaRPr lang="en-GB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86A036-3437-A7F5-AEDB-5E9353A4FCB4}"/>
              </a:ext>
            </a:extLst>
          </p:cNvPr>
          <p:cNvSpPr/>
          <p:nvPr/>
        </p:nvSpPr>
        <p:spPr>
          <a:xfrm>
            <a:off x="4062898" y="5135770"/>
            <a:ext cx="986622" cy="1722230"/>
          </a:xfrm>
          <a:prstGeom prst="rect">
            <a:avLst/>
          </a:prstGeom>
          <a:solidFill>
            <a:srgbClr val="8C8D49"/>
          </a:solidFill>
          <a:ln>
            <a:noFill/>
          </a:ln>
          <a:effectLst>
            <a:innerShdw blurRad="63500" dist="50800" dir="10800000">
              <a:prstClr val="black">
                <a:alpha val="9797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5A0FD5-6CB7-2E2D-1690-EA7037FFADEC}"/>
              </a:ext>
            </a:extLst>
          </p:cNvPr>
          <p:cNvSpPr/>
          <p:nvPr/>
        </p:nvSpPr>
        <p:spPr>
          <a:xfrm>
            <a:off x="8126898" y="5135770"/>
            <a:ext cx="986622" cy="1722230"/>
          </a:xfrm>
          <a:prstGeom prst="rect">
            <a:avLst/>
          </a:prstGeom>
          <a:solidFill>
            <a:srgbClr val="8C8D49"/>
          </a:solidFill>
          <a:ln>
            <a:noFill/>
          </a:ln>
          <a:effectLst>
            <a:innerShdw blurRad="63500" dist="50800" dir="10800000">
              <a:prstClr val="black">
                <a:alpha val="9797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E2741A-92AA-5CA6-D217-6F05F57DCD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79" y="5903650"/>
            <a:ext cx="3317012" cy="481263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1104BA-7BEC-3862-B07B-681D64FE36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159" y="5903650"/>
            <a:ext cx="3317012" cy="481263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482247-A1E9-0691-2F4B-AE15744C7F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199" y="5903650"/>
            <a:ext cx="3317012" cy="481263"/>
          </a:xfrm>
          <a:prstGeom prst="rect">
            <a:avLst/>
          </a:prstGeom>
        </p:spPr>
      </p:pic>
      <p:pic>
        <p:nvPicPr>
          <p:cNvPr id="11" name="Picture 10" descr="A close up of a shoe&#10;&#10;Description automatically generated with medium confidence">
            <a:extLst>
              <a:ext uri="{FF2B5EF4-FFF2-40B4-BE49-F238E27FC236}">
                <a16:creationId xmlns:a16="http://schemas.microsoft.com/office/drawing/2014/main" id="{E36AD5ED-5800-74BB-B651-03B1C2ED76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46" y="4201985"/>
            <a:ext cx="3045842" cy="2018867"/>
          </a:xfrm>
          <a:prstGeom prst="rect">
            <a:avLst/>
          </a:prstGeom>
        </p:spPr>
      </p:pic>
      <p:pic>
        <p:nvPicPr>
          <p:cNvPr id="20" name="Picture 19" descr="A picture containing footwear&#10;&#10;Description automatically generated">
            <a:extLst>
              <a:ext uri="{FF2B5EF4-FFF2-40B4-BE49-F238E27FC236}">
                <a16:creationId xmlns:a16="http://schemas.microsoft.com/office/drawing/2014/main" id="{4C5E3325-44EB-7F1D-85FA-8B6E363907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250" y="3996965"/>
            <a:ext cx="3055359" cy="2219345"/>
          </a:xfrm>
          <a:prstGeom prst="rect">
            <a:avLst/>
          </a:prstGeom>
        </p:spPr>
      </p:pic>
      <p:pic>
        <p:nvPicPr>
          <p:cNvPr id="12" name="Picture 11" descr="A picture containing blue&#10;&#10;Description automatically generated">
            <a:extLst>
              <a:ext uri="{FF2B5EF4-FFF2-40B4-BE49-F238E27FC236}">
                <a16:creationId xmlns:a16="http://schemas.microsoft.com/office/drawing/2014/main" id="{5C29B0F6-49EF-4A98-1575-93A2D619E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73" y="4716786"/>
            <a:ext cx="3037147" cy="15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21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6819650-51FE-ED17-2D0C-1B180D93B671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7140102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值得信赖的合作伙伴及卓越的客户支持服务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F591F-59D3-53E5-919D-CC18D5AFD2A2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27646-7C36-6705-2D4E-52108D01AF6F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BA0CE-17F0-420B-CDE4-8EACDD5F5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97" t="42319" r="41044" b="44782"/>
          <a:stretch/>
        </p:blipFill>
        <p:spPr>
          <a:xfrm>
            <a:off x="9915626" y="1473240"/>
            <a:ext cx="1552279" cy="1535032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CB4CF3C-112A-0D38-D702-46964F96158E}"/>
              </a:ext>
            </a:extLst>
          </p:cNvPr>
          <p:cNvSpPr txBox="1">
            <a:spLocks/>
          </p:cNvSpPr>
          <p:nvPr/>
        </p:nvSpPr>
        <p:spPr>
          <a:xfrm>
            <a:off x="6488120" y="3304690"/>
            <a:ext cx="4786745" cy="24437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质价比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常备现货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</a:t>
            </a:r>
            <a:r>
              <a:rPr lang="en-GB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青岛仓</a:t>
            </a:r>
            <a:r>
              <a:rPr lang="en-GB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先进的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及持续的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创新力</a:t>
            </a:r>
            <a:endParaRPr lang="en-GB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化服务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非凡的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客户服务</a:t>
            </a:r>
            <a:endParaRPr lang="en-GB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 descr="A person's legs on a rock&#10;&#10;Description automatically generated with low confidence">
            <a:extLst>
              <a:ext uri="{FF2B5EF4-FFF2-40B4-BE49-F238E27FC236}">
                <a16:creationId xmlns:a16="http://schemas.microsoft.com/office/drawing/2014/main" id="{FD5C3EF9-2C69-26E2-CF01-AC240536B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8720"/>
            <a:ext cx="5821680" cy="56692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100334-7CB9-1A7D-1D28-E27F588BFCC8}"/>
              </a:ext>
            </a:extLst>
          </p:cNvPr>
          <p:cNvSpPr/>
          <p:nvPr/>
        </p:nvSpPr>
        <p:spPr>
          <a:xfrm>
            <a:off x="-1" y="1169418"/>
            <a:ext cx="5821679" cy="5688582"/>
          </a:xfrm>
          <a:prstGeom prst="rect">
            <a:avLst/>
          </a:prstGeom>
          <a:solidFill>
            <a:srgbClr val="8C8D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443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6819650-51FE-ED17-2D0C-1B180D93B671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7140102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优越的翻单业务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F591F-59D3-53E5-919D-CC18D5AFD2A2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27646-7C36-6705-2D4E-52108D01AF6F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6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A6199-0D28-25A9-64BE-FC1CCB45099F}"/>
              </a:ext>
            </a:extLst>
          </p:cNvPr>
          <p:cNvSpPr txBox="1">
            <a:spLocks/>
          </p:cNvSpPr>
          <p:nvPr/>
        </p:nvSpPr>
        <p:spPr>
          <a:xfrm>
            <a:off x="5411160" y="3095012"/>
            <a:ext cx="4880920" cy="18611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覆盖中等价位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独特的现货库存业务模式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产品生命周期长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卓越的性价比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极具吸引力的展销模式</a:t>
            </a:r>
            <a:endParaRPr lang="en-GB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 descr="A picture containing text, indoor, floor, shelf&#10;&#10;Description automatically generated">
            <a:extLst>
              <a:ext uri="{FF2B5EF4-FFF2-40B4-BE49-F238E27FC236}">
                <a16:creationId xmlns:a16="http://schemas.microsoft.com/office/drawing/2014/main" id="{41BC1158-6E46-14A5-4851-C522C7B38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3226"/>
            <a:ext cx="4257040" cy="56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0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outdoor, road, sport&#10;&#10;Description automatically generated">
            <a:extLst>
              <a:ext uri="{FF2B5EF4-FFF2-40B4-BE49-F238E27FC236}">
                <a16:creationId xmlns:a16="http://schemas.microsoft.com/office/drawing/2014/main" id="{90D47C79-F494-E483-9E3F-789569702E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171" y="-466685"/>
            <a:ext cx="4673830" cy="46738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28FCC7-7934-A0E1-BC4A-E3D9DD07BC74}"/>
              </a:ext>
            </a:extLst>
          </p:cNvPr>
          <p:cNvSpPr/>
          <p:nvPr/>
        </p:nvSpPr>
        <p:spPr>
          <a:xfrm>
            <a:off x="1984478" y="1202076"/>
            <a:ext cx="3835400" cy="5655923"/>
          </a:xfrm>
          <a:prstGeom prst="rect">
            <a:avLst/>
          </a:prstGeom>
          <a:solidFill>
            <a:schemeClr val="tx1">
              <a:alpha val="969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6819650-51FE-ED17-2D0C-1B180D93B671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7140102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全球全方位的营销支持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F591F-59D3-53E5-919D-CC18D5AFD2A2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27646-7C36-6705-2D4E-52108D01AF6F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7</a:t>
            </a:r>
          </a:p>
        </p:txBody>
      </p:sp>
      <p:pic>
        <p:nvPicPr>
          <p:cNvPr id="34" name="Picture 3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4D20D4-08DD-959F-815A-8E777C508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2186">
            <a:off x="6216641" y="461395"/>
            <a:ext cx="1504116" cy="3444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364B1231-E3A2-72D6-3498-C966A3A5B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80">
            <a:off x="5215269" y="947023"/>
            <a:ext cx="1513095" cy="1983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379C5E6C-DBC4-76B1-0128-DE0A30C9FD16}"/>
              </a:ext>
            </a:extLst>
          </p:cNvPr>
          <p:cNvSpPr txBox="1">
            <a:spLocks/>
          </p:cNvSpPr>
          <p:nvPr/>
        </p:nvSpPr>
        <p:spPr>
          <a:xfrm>
            <a:off x="9078744" y="3353196"/>
            <a:ext cx="2712710" cy="404115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不断提升媒体曝光率</a:t>
            </a:r>
            <a:endParaRPr lang="aa-ET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3F7AD416-0568-3185-F483-7A265EF2D460}"/>
              </a:ext>
            </a:extLst>
          </p:cNvPr>
          <p:cNvSpPr txBox="1">
            <a:spLocks/>
          </p:cNvSpPr>
          <p:nvPr/>
        </p:nvSpPr>
        <p:spPr>
          <a:xfrm>
            <a:off x="6036555" y="5426230"/>
            <a:ext cx="5754899" cy="4041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扩大广告覆盖范围并锁定新的消费群体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79CA472E-AD30-78D9-1DD5-B1F074518643}"/>
              </a:ext>
            </a:extLst>
          </p:cNvPr>
          <p:cNvSpPr txBox="1">
            <a:spLocks/>
          </p:cNvSpPr>
          <p:nvPr/>
        </p:nvSpPr>
        <p:spPr>
          <a:xfrm>
            <a:off x="5940263" y="5947993"/>
            <a:ext cx="5851191" cy="4041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树立高度品牌意识并打造更广泛知名度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BA06CFF9-516B-020A-B342-CBE0453A23B7}"/>
              </a:ext>
            </a:extLst>
          </p:cNvPr>
          <p:cNvSpPr txBox="1">
            <a:spLocks/>
          </p:cNvSpPr>
          <p:nvPr/>
        </p:nvSpPr>
        <p:spPr>
          <a:xfrm>
            <a:off x="6477093" y="4899893"/>
            <a:ext cx="5314361" cy="4041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提供多款式宣传材料以增强产品在店内的展示力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00CF31DE-105C-6C3E-A02D-EA02894A4208}"/>
              </a:ext>
            </a:extLst>
          </p:cNvPr>
          <p:cNvSpPr txBox="1">
            <a:spLocks/>
          </p:cNvSpPr>
          <p:nvPr/>
        </p:nvSpPr>
        <p:spPr>
          <a:xfrm>
            <a:off x="7048170" y="3879533"/>
            <a:ext cx="4743284" cy="4041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创造激情，驱动流量，以达销售目标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DD60E249-E03A-435C-D42E-EFCD682C588C}"/>
              </a:ext>
            </a:extLst>
          </p:cNvPr>
          <p:cNvSpPr txBox="1">
            <a:spLocks/>
          </p:cNvSpPr>
          <p:nvPr/>
        </p:nvSpPr>
        <p:spPr>
          <a:xfrm>
            <a:off x="6584669" y="4390657"/>
            <a:ext cx="5206785" cy="4041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经销商激励机制（赞助活动）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 descr="A picture containing text, outdoor, sign, mammal&#10;&#10;Description automatically generated">
            <a:extLst>
              <a:ext uri="{FF2B5EF4-FFF2-40B4-BE49-F238E27FC236}">
                <a16:creationId xmlns:a16="http://schemas.microsoft.com/office/drawing/2014/main" id="{CBA3C7F4-A6F1-AE52-25A0-D646D4EFF0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6572">
            <a:off x="3259533" y="935879"/>
            <a:ext cx="2416925" cy="3205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766C09D-C612-A89A-ECA7-263BC27F70F9}"/>
              </a:ext>
            </a:extLst>
          </p:cNvPr>
          <p:cNvGrpSpPr/>
          <p:nvPr/>
        </p:nvGrpSpPr>
        <p:grpSpPr>
          <a:xfrm rot="21066003">
            <a:off x="1473693" y="2990092"/>
            <a:ext cx="3317507" cy="2427277"/>
            <a:chOff x="1092351" y="3980926"/>
            <a:chExt cx="3181984" cy="2219751"/>
          </a:xfrm>
        </p:grpSpPr>
        <p:pic>
          <p:nvPicPr>
            <p:cNvPr id="44" name="Picture 43" descr="A picture containing text, screenshot, newspaper, several&#10;&#10;Description automatically generated">
              <a:extLst>
                <a:ext uri="{FF2B5EF4-FFF2-40B4-BE49-F238E27FC236}">
                  <a16:creationId xmlns:a16="http://schemas.microsoft.com/office/drawing/2014/main" id="{577C02AB-0428-8E4E-0DA0-038798186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59745">
              <a:off x="1141965" y="3992098"/>
              <a:ext cx="3132370" cy="22085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ED79E5D-55F5-048B-F7A2-5C6ADAA92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01888">
              <a:off x="1092351" y="3980926"/>
              <a:ext cx="1515909" cy="220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12340F-090F-70DA-83CE-32FF95919D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478" y="4263616"/>
            <a:ext cx="3835400" cy="259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056329-C9C1-246F-D2E6-9B1CA32B103C}"/>
              </a:ext>
            </a:extLst>
          </p:cNvPr>
          <p:cNvGrpSpPr/>
          <p:nvPr/>
        </p:nvGrpSpPr>
        <p:grpSpPr>
          <a:xfrm>
            <a:off x="210598" y="1713670"/>
            <a:ext cx="1968721" cy="4856730"/>
            <a:chOff x="210598" y="1713670"/>
            <a:chExt cx="1968721" cy="48567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526139-0B99-DE5B-CA31-95A594F1AADC}"/>
                </a:ext>
              </a:extLst>
            </p:cNvPr>
            <p:cNvSpPr/>
            <p:nvPr/>
          </p:nvSpPr>
          <p:spPr>
            <a:xfrm>
              <a:off x="286186" y="6058772"/>
              <a:ext cx="1845381" cy="511628"/>
            </a:xfrm>
            <a:custGeom>
              <a:avLst/>
              <a:gdLst>
                <a:gd name="connsiteX0" fmla="*/ 0 w 1814840"/>
                <a:gd name="connsiteY0" fmla="*/ 0 h 454333"/>
                <a:gd name="connsiteX1" fmla="*/ 1814840 w 1814840"/>
                <a:gd name="connsiteY1" fmla="*/ 0 h 454333"/>
                <a:gd name="connsiteX2" fmla="*/ 1814840 w 1814840"/>
                <a:gd name="connsiteY2" fmla="*/ 454333 h 454333"/>
                <a:gd name="connsiteX3" fmla="*/ 0 w 1814840"/>
                <a:gd name="connsiteY3" fmla="*/ 454333 h 454333"/>
                <a:gd name="connsiteX4" fmla="*/ 0 w 1814840"/>
                <a:gd name="connsiteY4" fmla="*/ 0 h 454333"/>
                <a:gd name="connsiteX0" fmla="*/ 914400 w 1814840"/>
                <a:gd name="connsiteY0" fmla="*/ 0 h 691658"/>
                <a:gd name="connsiteX1" fmla="*/ 1814840 w 1814840"/>
                <a:gd name="connsiteY1" fmla="*/ 237325 h 691658"/>
                <a:gd name="connsiteX2" fmla="*/ 1814840 w 1814840"/>
                <a:gd name="connsiteY2" fmla="*/ 691658 h 691658"/>
                <a:gd name="connsiteX3" fmla="*/ 0 w 1814840"/>
                <a:gd name="connsiteY3" fmla="*/ 691658 h 691658"/>
                <a:gd name="connsiteX4" fmla="*/ 914400 w 1814840"/>
                <a:gd name="connsiteY4" fmla="*/ 0 h 691658"/>
                <a:gd name="connsiteX0" fmla="*/ 914400 w 1814840"/>
                <a:gd name="connsiteY0" fmla="*/ 0 h 691658"/>
                <a:gd name="connsiteX1" fmla="*/ 1814840 w 1814840"/>
                <a:gd name="connsiteY1" fmla="*/ 237325 h 691658"/>
                <a:gd name="connsiteX2" fmla="*/ 760837 w 1814840"/>
                <a:gd name="connsiteY2" fmla="*/ 579975 h 691658"/>
                <a:gd name="connsiteX3" fmla="*/ 0 w 1814840"/>
                <a:gd name="connsiteY3" fmla="*/ 691658 h 691658"/>
                <a:gd name="connsiteX4" fmla="*/ 914400 w 1814840"/>
                <a:gd name="connsiteY4" fmla="*/ 0 h 691658"/>
                <a:gd name="connsiteX0" fmla="*/ 914400 w 1870681"/>
                <a:gd name="connsiteY0" fmla="*/ 0 h 691658"/>
                <a:gd name="connsiteX1" fmla="*/ 1870681 w 1870681"/>
                <a:gd name="connsiteY1" fmla="*/ 369948 h 691658"/>
                <a:gd name="connsiteX2" fmla="*/ 760837 w 1870681"/>
                <a:gd name="connsiteY2" fmla="*/ 579975 h 691658"/>
                <a:gd name="connsiteX3" fmla="*/ 0 w 1870681"/>
                <a:gd name="connsiteY3" fmla="*/ 691658 h 691658"/>
                <a:gd name="connsiteX4" fmla="*/ 914400 w 1870681"/>
                <a:gd name="connsiteY4" fmla="*/ 0 h 691658"/>
                <a:gd name="connsiteX0" fmla="*/ 900440 w 1856721"/>
                <a:gd name="connsiteY0" fmla="*/ 0 h 579975"/>
                <a:gd name="connsiteX1" fmla="*/ 1856721 w 1856721"/>
                <a:gd name="connsiteY1" fmla="*/ 369948 h 579975"/>
                <a:gd name="connsiteX2" fmla="*/ 746877 w 1856721"/>
                <a:gd name="connsiteY2" fmla="*/ 579975 h 579975"/>
                <a:gd name="connsiteX3" fmla="*/ 0 w 1856721"/>
                <a:gd name="connsiteY3" fmla="*/ 279829 h 579975"/>
                <a:gd name="connsiteX4" fmla="*/ 900440 w 1856721"/>
                <a:gd name="connsiteY4" fmla="*/ 0 h 579975"/>
                <a:gd name="connsiteX0" fmla="*/ 991182 w 1856721"/>
                <a:gd name="connsiteY0" fmla="*/ 0 h 503194"/>
                <a:gd name="connsiteX1" fmla="*/ 1856721 w 1856721"/>
                <a:gd name="connsiteY1" fmla="*/ 293167 h 503194"/>
                <a:gd name="connsiteX2" fmla="*/ 746877 w 1856721"/>
                <a:gd name="connsiteY2" fmla="*/ 503194 h 503194"/>
                <a:gd name="connsiteX3" fmla="*/ 0 w 1856721"/>
                <a:gd name="connsiteY3" fmla="*/ 203048 h 503194"/>
                <a:gd name="connsiteX4" fmla="*/ 991182 w 1856721"/>
                <a:gd name="connsiteY4" fmla="*/ 0 h 503194"/>
                <a:gd name="connsiteX0" fmla="*/ 991182 w 1912562"/>
                <a:gd name="connsiteY0" fmla="*/ 0 h 503194"/>
                <a:gd name="connsiteX1" fmla="*/ 1912562 w 1912562"/>
                <a:gd name="connsiteY1" fmla="*/ 272226 h 503194"/>
                <a:gd name="connsiteX2" fmla="*/ 746877 w 1912562"/>
                <a:gd name="connsiteY2" fmla="*/ 503194 h 503194"/>
                <a:gd name="connsiteX3" fmla="*/ 0 w 1912562"/>
                <a:gd name="connsiteY3" fmla="*/ 203048 h 503194"/>
                <a:gd name="connsiteX4" fmla="*/ 991182 w 1912562"/>
                <a:gd name="connsiteY4" fmla="*/ 0 h 503194"/>
                <a:gd name="connsiteX0" fmla="*/ 1026083 w 1912562"/>
                <a:gd name="connsiteY0" fmla="*/ 0 h 559036"/>
                <a:gd name="connsiteX1" fmla="*/ 1912562 w 1912562"/>
                <a:gd name="connsiteY1" fmla="*/ 328068 h 559036"/>
                <a:gd name="connsiteX2" fmla="*/ 746877 w 1912562"/>
                <a:gd name="connsiteY2" fmla="*/ 559036 h 559036"/>
                <a:gd name="connsiteX3" fmla="*/ 0 w 1912562"/>
                <a:gd name="connsiteY3" fmla="*/ 258890 h 559036"/>
                <a:gd name="connsiteX4" fmla="*/ 1026083 w 1912562"/>
                <a:gd name="connsiteY4" fmla="*/ 0 h 559036"/>
                <a:gd name="connsiteX0" fmla="*/ 1019103 w 1912562"/>
                <a:gd name="connsiteY0" fmla="*/ 0 h 489234"/>
                <a:gd name="connsiteX1" fmla="*/ 1912562 w 1912562"/>
                <a:gd name="connsiteY1" fmla="*/ 258266 h 489234"/>
                <a:gd name="connsiteX2" fmla="*/ 746877 w 1912562"/>
                <a:gd name="connsiteY2" fmla="*/ 489234 h 489234"/>
                <a:gd name="connsiteX3" fmla="*/ 0 w 1912562"/>
                <a:gd name="connsiteY3" fmla="*/ 189088 h 489234"/>
                <a:gd name="connsiteX4" fmla="*/ 1019103 w 1912562"/>
                <a:gd name="connsiteY4" fmla="*/ 0 h 489234"/>
                <a:gd name="connsiteX0" fmla="*/ 1019103 w 1912562"/>
                <a:gd name="connsiteY0" fmla="*/ 0 h 511628"/>
                <a:gd name="connsiteX1" fmla="*/ 1912562 w 1912562"/>
                <a:gd name="connsiteY1" fmla="*/ 258266 h 511628"/>
                <a:gd name="connsiteX2" fmla="*/ 720751 w 1912562"/>
                <a:gd name="connsiteY2" fmla="*/ 511628 h 511628"/>
                <a:gd name="connsiteX3" fmla="*/ 0 w 1912562"/>
                <a:gd name="connsiteY3" fmla="*/ 189088 h 511628"/>
                <a:gd name="connsiteX4" fmla="*/ 1019103 w 1912562"/>
                <a:gd name="connsiteY4" fmla="*/ 0 h 511628"/>
                <a:gd name="connsiteX0" fmla="*/ 1019103 w 1845381"/>
                <a:gd name="connsiteY0" fmla="*/ 0 h 511628"/>
                <a:gd name="connsiteX1" fmla="*/ 1845381 w 1845381"/>
                <a:gd name="connsiteY1" fmla="*/ 276927 h 511628"/>
                <a:gd name="connsiteX2" fmla="*/ 720751 w 1845381"/>
                <a:gd name="connsiteY2" fmla="*/ 511628 h 511628"/>
                <a:gd name="connsiteX3" fmla="*/ 0 w 1845381"/>
                <a:gd name="connsiteY3" fmla="*/ 189088 h 511628"/>
                <a:gd name="connsiteX4" fmla="*/ 1019103 w 1845381"/>
                <a:gd name="connsiteY4" fmla="*/ 0 h 51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381" h="511628">
                  <a:moveTo>
                    <a:pt x="1019103" y="0"/>
                  </a:moveTo>
                  <a:lnTo>
                    <a:pt x="1845381" y="276927"/>
                  </a:lnTo>
                  <a:lnTo>
                    <a:pt x="720751" y="511628"/>
                  </a:lnTo>
                  <a:lnTo>
                    <a:pt x="0" y="189088"/>
                  </a:lnTo>
                  <a:lnTo>
                    <a:pt x="101910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glow rad="51916">
                <a:schemeClr val="tx1">
                  <a:alpha val="53746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pic>
          <p:nvPicPr>
            <p:cNvPr id="7" name="Picture 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79B3562-5D3A-D69E-7C59-E8E04665F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598" y="1713670"/>
              <a:ext cx="1968721" cy="4851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6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55B5EFC-AAD8-AE02-172A-0F02B19FB3AD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7140102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全球营销支持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7FC46B-EFF2-BA6A-AA7E-F1AF93921482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F92619-E470-34FF-9B4A-CA3ECB4B9FD7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7</a:t>
            </a:r>
          </a:p>
        </p:txBody>
      </p:sp>
      <p:pic>
        <p:nvPicPr>
          <p:cNvPr id="20" name="Picture 19" descr="A person jumping in the air&#10;&#10;Description automatically generated">
            <a:extLst>
              <a:ext uri="{FF2B5EF4-FFF2-40B4-BE49-F238E27FC236}">
                <a16:creationId xmlns:a16="http://schemas.microsoft.com/office/drawing/2014/main" id="{7E6CD661-2CCF-F5EE-B3F8-176A1685CA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4984">
            <a:off x="595132" y="1103786"/>
            <a:ext cx="3609673" cy="5111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FB024D-85B4-9397-E3DC-ED5F093D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86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186472D2-D9AC-5545-B44E-7280500AE3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1775">
            <a:off x="3453997" y="1134699"/>
            <a:ext cx="1602532" cy="2269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70DA643-9704-6B8D-092F-21178A5B97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682" y="4959320"/>
            <a:ext cx="1201140" cy="873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74FF0-A617-E25E-47ED-734A0A73EA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66">
            <a:off x="5416910" y="1253408"/>
            <a:ext cx="2255104" cy="3191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579AD-B074-1EBE-4FC2-7FDD08FB0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17" y="4700780"/>
            <a:ext cx="2444563" cy="995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95AD22-AC77-2ADC-040D-B66DBEF61D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186">
            <a:off x="3974757" y="3422350"/>
            <a:ext cx="2139696" cy="1201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598E04-D7B2-0C5B-FB3F-C1B0AB9F259B}"/>
              </a:ext>
            </a:extLst>
          </p:cNvPr>
          <p:cNvGrpSpPr/>
          <p:nvPr/>
        </p:nvGrpSpPr>
        <p:grpSpPr>
          <a:xfrm>
            <a:off x="4632872" y="5832876"/>
            <a:ext cx="2659460" cy="821452"/>
            <a:chOff x="4546618" y="5962948"/>
            <a:chExt cx="2659460" cy="821452"/>
          </a:xfrm>
        </p:grpSpPr>
        <p:pic>
          <p:nvPicPr>
            <p:cNvPr id="1030" name="Picture 6" descr="Facebook Instagram Black Icon Icon PNG vector in SVG, PDF ...">
              <a:extLst>
                <a:ext uri="{FF2B5EF4-FFF2-40B4-BE49-F238E27FC236}">
                  <a16:creationId xmlns:a16="http://schemas.microsoft.com/office/drawing/2014/main" id="{31DC052D-DDB9-0E32-606E-4A050AC8C6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776" r="89954">
                          <a14:foregroundMark x1="8776" y1="50462" x2="8776" y2="50462"/>
                          <a14:foregroundMark x1="68245" y1="68615" x2="68245" y2="68615"/>
                          <a14:foregroundMark x1="66975" y1="60308" x2="66975" y2="60308"/>
                          <a14:foregroundMark x1="70554" y1="50923" x2="70554" y2="50923"/>
                          <a14:backgroundMark x1="77598" y1="42462" x2="77598" y2="42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4" r="3831"/>
            <a:stretch/>
          </p:blipFill>
          <p:spPr bwMode="auto">
            <a:xfrm>
              <a:off x="4577589" y="5962948"/>
              <a:ext cx="314832" cy="49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B89A22-0FE8-3B89-361E-785FAC6D19E3}"/>
                </a:ext>
              </a:extLst>
            </p:cNvPr>
            <p:cNvSpPr/>
            <p:nvPr/>
          </p:nvSpPr>
          <p:spPr>
            <a:xfrm>
              <a:off x="4830939" y="6096642"/>
              <a:ext cx="2375139" cy="2004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1200" dirty="0">
                  <a:solidFill>
                    <a:schemeClr val="tx1"/>
                  </a:solidFill>
                </a:rPr>
                <a:t>@safety_jogger_adventure</a:t>
              </a:r>
            </a:p>
          </p:txBody>
        </p:sp>
        <p:pic>
          <p:nvPicPr>
            <p:cNvPr id="12" name="Picture 6" descr="Facebook Instagram Black Icon Icon PNG vector in SVG, PDF ...">
              <a:extLst>
                <a:ext uri="{FF2B5EF4-FFF2-40B4-BE49-F238E27FC236}">
                  <a16:creationId xmlns:a16="http://schemas.microsoft.com/office/drawing/2014/main" id="{AC11CC75-8A80-A1B7-9207-1CDBF2FAA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776" r="89954">
                          <a14:foregroundMark x1="8776" y1="50462" x2="8776" y2="50462"/>
                          <a14:foregroundMark x1="68245" y1="68615" x2="68245" y2="68615"/>
                          <a14:foregroundMark x1="66975" y1="60308" x2="66975" y2="60308"/>
                          <a14:foregroundMark x1="70554" y1="50923" x2="70554" y2="50923"/>
                          <a14:backgroundMark x1="77598" y1="42462" x2="77598" y2="42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4546618" y="6293411"/>
              <a:ext cx="327099" cy="49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F4B6DF-E51A-55C8-F297-EC89DAD1C1BC}"/>
                </a:ext>
              </a:extLst>
            </p:cNvPr>
            <p:cNvSpPr/>
            <p:nvPr/>
          </p:nvSpPr>
          <p:spPr>
            <a:xfrm>
              <a:off x="4830939" y="6416940"/>
              <a:ext cx="2375139" cy="2004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1200" dirty="0">
                  <a:solidFill>
                    <a:schemeClr val="tx1"/>
                  </a:solidFill>
                </a:rPr>
                <a:t>safetyjoggeradventure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55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6C029-930C-F681-248C-8BFE4A3E4BA6}"/>
              </a:ext>
            </a:extLst>
          </p:cNvPr>
          <p:cNvSpPr txBox="1">
            <a:spLocks/>
          </p:cNvSpPr>
          <p:nvPr/>
        </p:nvSpPr>
        <p:spPr>
          <a:xfrm>
            <a:off x="3040744" y="2718036"/>
            <a:ext cx="6828970" cy="7571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让我们一起去探险吧！</a:t>
            </a:r>
            <a:endParaRPr lang="nl-BE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8680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23E7-C879-C4A8-85B2-BDC203E4AD09}"/>
              </a:ext>
            </a:extLst>
          </p:cNvPr>
          <p:cNvSpPr txBox="1">
            <a:spLocks/>
          </p:cNvSpPr>
          <p:nvPr/>
        </p:nvSpPr>
        <p:spPr>
          <a:xfrm>
            <a:off x="6355882" y="2151680"/>
            <a:ext cx="9144000" cy="7738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陈述概要</a:t>
            </a:r>
            <a:endParaRPr lang="aa-ET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98831B2-2A17-D23C-A37D-E48272A7E852}"/>
              </a:ext>
            </a:extLst>
          </p:cNvPr>
          <p:cNvSpPr txBox="1">
            <a:spLocks/>
          </p:cNvSpPr>
          <p:nvPr/>
        </p:nvSpPr>
        <p:spPr>
          <a:xfrm>
            <a:off x="6355882" y="3130400"/>
            <a:ext cx="9144000" cy="16557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98000"/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公司发展历程</a:t>
            </a:r>
            <a:endParaRPr lang="en-GB" sz="2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00000"/>
              </a:lnSpc>
              <a:buSzPct val="98000"/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使命，愿景，核心价值观</a:t>
            </a:r>
            <a:endParaRPr lang="aa-ET" sz="2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00000"/>
              </a:lnSpc>
              <a:buSzPct val="98000"/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今日之</a:t>
            </a:r>
            <a:r>
              <a:rPr lang="aa-ET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Safety Jogger</a:t>
            </a:r>
            <a:r>
              <a:rPr 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</a:t>
            </a:r>
            <a:endParaRPr lang="aa-ET" sz="2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00000"/>
              </a:lnSpc>
              <a:buSzPct val="98000"/>
              <a:buFont typeface="Wingdings" pitchFamily="2" charset="2"/>
              <a:buChar char="ü"/>
            </a:pPr>
            <a:r>
              <a:rPr lang="aa-ET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Safety Jogger</a:t>
            </a:r>
            <a:r>
              <a:rPr 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aa-ET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之卓越能力</a:t>
            </a:r>
            <a:r>
              <a:rPr 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aa-ET" sz="2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00000"/>
              </a:lnSpc>
              <a:buSzPct val="98000"/>
              <a:buFont typeface="Wingdings" pitchFamily="2" charset="2"/>
              <a:buChar char="ü"/>
            </a:pPr>
            <a:r>
              <a:rPr lang="aa-ET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Safety Jogger</a:t>
            </a:r>
            <a:r>
              <a:rPr 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aa-ET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之承诺</a:t>
            </a:r>
            <a:endParaRPr lang="aa-ET" sz="2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1AB76-3D52-4E07-85FB-73FE9F4E92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36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352DC2C-C9C6-9954-D7BD-6098576335C4}"/>
              </a:ext>
            </a:extLst>
          </p:cNvPr>
          <p:cNvSpPr/>
          <p:nvPr/>
        </p:nvSpPr>
        <p:spPr>
          <a:xfrm>
            <a:off x="8683016" y="3931130"/>
            <a:ext cx="3171912" cy="2387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81AC0-3CC0-B7B4-37E1-66B8EB9674E8}"/>
              </a:ext>
            </a:extLst>
          </p:cNvPr>
          <p:cNvGrpSpPr/>
          <p:nvPr/>
        </p:nvGrpSpPr>
        <p:grpSpPr>
          <a:xfrm>
            <a:off x="333486" y="3931130"/>
            <a:ext cx="8195977" cy="2387412"/>
            <a:chOff x="482600" y="3533097"/>
            <a:chExt cx="9321712" cy="2137453"/>
          </a:xfrm>
          <a:solidFill>
            <a:schemeClr val="bg1">
              <a:alpha val="80113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23907B-6D54-5D99-F637-AF3A11A73A7A}"/>
                </a:ext>
              </a:extLst>
            </p:cNvPr>
            <p:cNvSpPr/>
            <p:nvPr/>
          </p:nvSpPr>
          <p:spPr>
            <a:xfrm>
              <a:off x="482600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48BA82-AF69-85BB-F335-1BABE45C8600}"/>
                </a:ext>
              </a:extLst>
            </p:cNvPr>
            <p:cNvSpPr/>
            <p:nvPr/>
          </p:nvSpPr>
          <p:spPr>
            <a:xfrm>
              <a:off x="2381871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4F3CEC-50FA-1BB7-A715-65E229374808}"/>
                </a:ext>
              </a:extLst>
            </p:cNvPr>
            <p:cNvSpPr/>
            <p:nvPr/>
          </p:nvSpPr>
          <p:spPr>
            <a:xfrm>
              <a:off x="4281142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F44F84-5DA4-141B-23C6-068328A32944}"/>
                </a:ext>
              </a:extLst>
            </p:cNvPr>
            <p:cNvSpPr/>
            <p:nvPr/>
          </p:nvSpPr>
          <p:spPr>
            <a:xfrm>
              <a:off x="6180413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0091FF-623C-A387-BEFD-4DF74596D832}"/>
                </a:ext>
              </a:extLst>
            </p:cNvPr>
            <p:cNvSpPr/>
            <p:nvPr/>
          </p:nvSpPr>
          <p:spPr>
            <a:xfrm>
              <a:off x="8079684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</p:grpSp>
      <p:pic>
        <p:nvPicPr>
          <p:cNvPr id="49" name="Picture 48" descr="A picture containing mountain, outdoor, nature, valley&#10;&#10;Description automatically generated">
            <a:extLst>
              <a:ext uri="{FF2B5EF4-FFF2-40B4-BE49-F238E27FC236}">
                <a16:creationId xmlns:a16="http://schemas.microsoft.com/office/drawing/2014/main" id="{6E9871A4-0836-1170-6193-00342AF6A4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016" y="3931130"/>
            <a:ext cx="3171912" cy="23874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4ECE19-C16D-12CF-4B76-6C742CEC1AE0}"/>
              </a:ext>
            </a:extLst>
          </p:cNvPr>
          <p:cNvSpPr txBox="1">
            <a:spLocks/>
          </p:cNvSpPr>
          <p:nvPr/>
        </p:nvSpPr>
        <p:spPr>
          <a:xfrm>
            <a:off x="283676" y="394825"/>
            <a:ext cx="11635409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公司发展历程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837FEE-5FD2-6128-A295-A21279303A87}"/>
              </a:ext>
            </a:extLst>
          </p:cNvPr>
          <p:cNvGrpSpPr/>
          <p:nvPr/>
        </p:nvGrpSpPr>
        <p:grpSpPr>
          <a:xfrm>
            <a:off x="333347" y="1391130"/>
            <a:ext cx="11521580" cy="2387412"/>
            <a:chOff x="482600" y="3533097"/>
            <a:chExt cx="13120254" cy="2137453"/>
          </a:xfrm>
          <a:solidFill>
            <a:schemeClr val="bg1">
              <a:alpha val="79621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65349F-2A32-9A93-CB77-082D1284A594}"/>
                </a:ext>
              </a:extLst>
            </p:cNvPr>
            <p:cNvSpPr/>
            <p:nvPr/>
          </p:nvSpPr>
          <p:spPr>
            <a:xfrm>
              <a:off x="482600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EB9923-12C8-B3F7-89DB-55AE8F01CF3A}"/>
                </a:ext>
              </a:extLst>
            </p:cNvPr>
            <p:cNvSpPr/>
            <p:nvPr/>
          </p:nvSpPr>
          <p:spPr>
            <a:xfrm>
              <a:off x="2381871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E40ECA-701D-6491-D7E0-4E5E7690BD7A}"/>
                </a:ext>
              </a:extLst>
            </p:cNvPr>
            <p:cNvSpPr/>
            <p:nvPr/>
          </p:nvSpPr>
          <p:spPr>
            <a:xfrm>
              <a:off x="4281142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682CB5-C17A-7DBF-41B3-DD9E0018781A}"/>
                </a:ext>
              </a:extLst>
            </p:cNvPr>
            <p:cNvSpPr/>
            <p:nvPr/>
          </p:nvSpPr>
          <p:spPr>
            <a:xfrm>
              <a:off x="6180413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386B7E-DD8A-1F09-3C58-06B0D1268B64}"/>
                </a:ext>
              </a:extLst>
            </p:cNvPr>
            <p:cNvSpPr/>
            <p:nvPr/>
          </p:nvSpPr>
          <p:spPr>
            <a:xfrm>
              <a:off x="8079684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8BC1F7-976E-ADB4-9729-773DC30C8CA9}"/>
                </a:ext>
              </a:extLst>
            </p:cNvPr>
            <p:cNvSpPr/>
            <p:nvPr/>
          </p:nvSpPr>
          <p:spPr>
            <a:xfrm>
              <a:off x="9978955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054BF8-5ED5-C97C-3275-5E928343BA84}"/>
                </a:ext>
              </a:extLst>
            </p:cNvPr>
            <p:cNvSpPr/>
            <p:nvPr/>
          </p:nvSpPr>
          <p:spPr>
            <a:xfrm>
              <a:off x="11878226" y="3533097"/>
              <a:ext cx="1724628" cy="21374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1D3DF6-0A07-0AD0-9246-9CA8E55E2311}"/>
              </a:ext>
            </a:extLst>
          </p:cNvPr>
          <p:cNvSpPr txBox="1"/>
          <p:nvPr/>
        </p:nvSpPr>
        <p:spPr>
          <a:xfrm>
            <a:off x="331478" y="2465721"/>
            <a:ext cx="1580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1950</a:t>
            </a:r>
            <a:endParaRPr lang="en-GB" sz="16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在欧洲中心比利时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开设了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小型鞋厂</a:t>
            </a:r>
            <a:endParaRPr lang="aa-ET" sz="1400" b="1" dirty="0"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596E0-50FD-53C3-130F-D46F7EB69C02}"/>
              </a:ext>
            </a:extLst>
          </p:cNvPr>
          <p:cNvSpPr txBox="1"/>
          <p:nvPr/>
        </p:nvSpPr>
        <p:spPr>
          <a:xfrm>
            <a:off x="2001196" y="2465721"/>
            <a:ext cx="15114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1960</a:t>
            </a:r>
            <a:endParaRPr lang="en-GB" sz="16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开始从欧洲意大利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进口鞋类产品</a:t>
            </a:r>
            <a:endParaRPr lang="aa-ET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3D18D-B857-751B-3EAA-B2191B58B421}"/>
              </a:ext>
            </a:extLst>
          </p:cNvPr>
          <p:cNvSpPr txBox="1"/>
          <p:nvPr/>
        </p:nvSpPr>
        <p:spPr>
          <a:xfrm>
            <a:off x="3699434" y="2465721"/>
            <a:ext cx="143978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1980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成为从</a:t>
            </a:r>
            <a:r>
              <a:rPr lang="zh-CN" altLang="en-US" sz="11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远东和中国</a:t>
            </a:r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采购鞋品的领头欧洲公司之一</a:t>
            </a:r>
            <a:endParaRPr lang="aa-ET" sz="11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51C25-AD0E-5247-43E0-0FB3F89A24B7}"/>
              </a:ext>
            </a:extLst>
          </p:cNvPr>
          <p:cNvSpPr txBox="1"/>
          <p:nvPr/>
        </p:nvSpPr>
        <p:spPr>
          <a:xfrm>
            <a:off x="5336894" y="2465721"/>
            <a:ext cx="149798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2000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开始发展安全鞋业务并推出自有品牌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“</a:t>
            </a:r>
            <a:r>
              <a:rPr lang="en-GB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Safety Jogger</a:t>
            </a:r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”</a:t>
            </a:r>
            <a:endParaRPr lang="aa-ET" sz="1100" dirty="0">
              <a:latin typeface="Trim SemiBold" panose="020B0604020202020204" charset="0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83AED-06EB-D97B-7473-8AE6878F7FDB}"/>
              </a:ext>
            </a:extLst>
          </p:cNvPr>
          <p:cNvSpPr txBox="1"/>
          <p:nvPr/>
        </p:nvSpPr>
        <p:spPr>
          <a:xfrm>
            <a:off x="7013110" y="2465721"/>
            <a:ext cx="15061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2005</a:t>
            </a:r>
          </a:p>
          <a:p>
            <a:pPr algn="ctr"/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推出“</a:t>
            </a:r>
            <a:r>
              <a:rPr lang="en-US" altLang="zh-CN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SPROX”</a:t>
            </a:r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商标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专注于时尚鞋系列</a:t>
            </a:r>
            <a:endParaRPr lang="en-US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3765C-22F0-542B-FC33-F41425E31976}"/>
              </a:ext>
            </a:extLst>
          </p:cNvPr>
          <p:cNvSpPr txBox="1"/>
          <p:nvPr/>
        </p:nvSpPr>
        <p:spPr>
          <a:xfrm>
            <a:off x="8727469" y="2465721"/>
            <a:ext cx="141161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2007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获得</a:t>
            </a:r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“</a:t>
            </a:r>
            <a:r>
              <a:rPr lang="en-US" altLang="zh-CN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Leomil”</a:t>
            </a:r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版权</a:t>
            </a:r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并启动国际知名授权品牌鞋服系列业务</a:t>
            </a:r>
            <a:endParaRPr lang="aa-ET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7A6DCD-5CAB-C4B5-CAE7-4CB3D578099D}"/>
              </a:ext>
            </a:extLst>
          </p:cNvPr>
          <p:cNvSpPr txBox="1"/>
          <p:nvPr/>
        </p:nvSpPr>
        <p:spPr>
          <a:xfrm>
            <a:off x="10428381" y="2463432"/>
            <a:ext cx="1337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2008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获得法国足球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知名品牌</a:t>
            </a:r>
            <a:r>
              <a: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Patrick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l’esprit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 du sport”</a:t>
            </a:r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授权</a:t>
            </a:r>
            <a:endParaRPr lang="aa-ET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F328-B0B3-4E29-5BA8-6AEAE87FAFBD}"/>
              </a:ext>
            </a:extLst>
          </p:cNvPr>
          <p:cNvSpPr txBox="1"/>
          <p:nvPr/>
        </p:nvSpPr>
        <p:spPr>
          <a:xfrm>
            <a:off x="2043170" y="4967744"/>
            <a:ext cx="14360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2017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收购德国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安全鞋履领先品牌</a:t>
            </a:r>
            <a:r>
              <a:rPr lang="zh-CN" altLang="en-US" sz="1100" dirty="0">
                <a:latin typeface="Trim SemiBold" panose="020B0604020202020204" charset="0"/>
                <a:cs typeface="Segoe UI" panose="020B0502040204020203" pitchFamily="34" charset="0"/>
              </a:rPr>
              <a:t>“</a:t>
            </a:r>
            <a:r>
              <a:rPr lang="en-US" altLang="zh-CN" sz="1100" dirty="0" err="1">
                <a:latin typeface="Trim SemiBold" panose="020B0604020202020204" charset="0"/>
                <a:cs typeface="Segoe UI" panose="020B0502040204020203" pitchFamily="34" charset="0"/>
              </a:rPr>
              <a:t>Maxguard</a:t>
            </a:r>
            <a:r>
              <a:rPr lang="zh-CN" altLang="en-US" sz="1100" dirty="0">
                <a:latin typeface="Trim SemiBold" panose="020B0604020202020204" charset="0"/>
                <a:cs typeface="Segoe UI" panose="020B0502040204020203" pitchFamily="34" charset="0"/>
              </a:rPr>
              <a:t>”</a:t>
            </a:r>
            <a:endParaRPr lang="aa-ET" sz="1100" dirty="0">
              <a:latin typeface="Trim SemiBold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C7A369-EC7B-EB47-5BEB-E651B47B874B}"/>
              </a:ext>
            </a:extLst>
          </p:cNvPr>
          <p:cNvSpPr txBox="1"/>
          <p:nvPr/>
        </p:nvSpPr>
        <p:spPr>
          <a:xfrm>
            <a:off x="3699433" y="4967744"/>
            <a:ext cx="143978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2019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打造</a:t>
            </a:r>
            <a:r>
              <a:rPr lang="zh-CN" altLang="en-US" sz="11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中国样品工厂</a:t>
            </a:r>
            <a:r>
              <a:rPr lang="en-GB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: </a:t>
            </a:r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为鞋类零售商及品牌商提供星级服务</a:t>
            </a:r>
            <a:endParaRPr lang="aa-ET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pic>
        <p:nvPicPr>
          <p:cNvPr id="29" name="Picture 28" descr="A picture containing man, young, photo, white&#10;&#10;Description automatically generated">
            <a:extLst>
              <a:ext uri="{FF2B5EF4-FFF2-40B4-BE49-F238E27FC236}">
                <a16:creationId xmlns:a16="http://schemas.microsoft.com/office/drawing/2014/main" id="{350BA2D4-AEC0-9315-90EB-7F42FDCD7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91" y="1532427"/>
            <a:ext cx="1518025" cy="844814"/>
          </a:xfrm>
          <a:prstGeom prst="rect">
            <a:avLst/>
          </a:prstGeom>
        </p:spPr>
      </p:pic>
      <p:pic>
        <p:nvPicPr>
          <p:cNvPr id="30" name="Picture 29" descr="A picture containing sitting, green, red, table&#10;&#10;Description automatically generated">
            <a:extLst>
              <a:ext uri="{FF2B5EF4-FFF2-40B4-BE49-F238E27FC236}">
                <a16:creationId xmlns:a16="http://schemas.microsoft.com/office/drawing/2014/main" id="{3A9A4FF0-C7E1-B8C4-BC68-38CC688510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23" y="1810545"/>
            <a:ext cx="624421" cy="351237"/>
          </a:xfrm>
          <a:prstGeom prst="rect">
            <a:avLst/>
          </a:prstGeom>
        </p:spPr>
      </p:pic>
      <p:pic>
        <p:nvPicPr>
          <p:cNvPr id="31" name="Picture 30" descr="A picture containing object, curtain, light&#10;&#10;Description automatically generated">
            <a:extLst>
              <a:ext uri="{FF2B5EF4-FFF2-40B4-BE49-F238E27FC236}">
                <a16:creationId xmlns:a16="http://schemas.microsoft.com/office/drawing/2014/main" id="{986FDFF9-FFC3-BC0A-59AB-486A71AB5A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955" y="1812976"/>
            <a:ext cx="614665" cy="351237"/>
          </a:xfrm>
          <a:prstGeom prst="rect">
            <a:avLst/>
          </a:prstGeom>
        </p:spPr>
      </p:pic>
      <p:pic>
        <p:nvPicPr>
          <p:cNvPr id="32" name="Picture 3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F1E6F984-F1C4-3590-F474-919BE7F3A7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886" y="1626911"/>
            <a:ext cx="908563" cy="777998"/>
          </a:xfrm>
          <a:prstGeom prst="rect">
            <a:avLst/>
          </a:prstGeom>
        </p:spPr>
      </p:pic>
      <p:pic>
        <p:nvPicPr>
          <p:cNvPr id="33" name="Picture 32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1B82439B-CC3F-B302-1D40-CF8EEB11FE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967" y="1990500"/>
            <a:ext cx="768958" cy="160396"/>
          </a:xfrm>
          <a:prstGeom prst="rect">
            <a:avLst/>
          </a:prstGeom>
        </p:spPr>
      </p:pic>
      <p:pic>
        <p:nvPicPr>
          <p:cNvPr id="34" name="Picture 3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3AA57F2-6EAE-7397-F7C2-77A9FBD627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951" y="1925727"/>
            <a:ext cx="842481" cy="3318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6C3604-C03C-A49C-3DC8-01172D7669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4641" y="4375932"/>
            <a:ext cx="1113791" cy="194643"/>
          </a:xfrm>
          <a:prstGeom prst="rect">
            <a:avLst/>
          </a:prstGeom>
        </p:spPr>
      </p:pic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F6FD62D6-20F6-1D36-3DFD-0A9DC46606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629" y="4276093"/>
            <a:ext cx="1001390" cy="3498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4BABE42-41D4-0249-F891-DFCCD242C428}"/>
              </a:ext>
            </a:extLst>
          </p:cNvPr>
          <p:cNvSpPr txBox="1"/>
          <p:nvPr/>
        </p:nvSpPr>
        <p:spPr>
          <a:xfrm>
            <a:off x="5392271" y="4967744"/>
            <a:ext cx="141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2020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收购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防滑和安全鞋套</a:t>
            </a:r>
            <a:endParaRPr lang="en-US" altLang="zh-CN" sz="11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领先品牌</a:t>
            </a:r>
            <a:endParaRPr lang="en-US" altLang="zh-CN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 </a:t>
            </a:r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“</a:t>
            </a:r>
            <a:r>
              <a:rPr lang="en-US" altLang="zh-CN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Tiger Grip</a:t>
            </a:r>
            <a:r>
              <a:rPr lang="zh-CN" altLang="en-US" sz="1100" dirty="0"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”</a:t>
            </a:r>
            <a:endParaRPr lang="aa-ET" sz="1100" dirty="0">
              <a:latin typeface="Trim SemiBold" panose="020B0604020202020204" charset="0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39C991A3-55A4-EF77-5E37-A15CE61982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635" y="4311291"/>
            <a:ext cx="1151003" cy="431626"/>
          </a:xfrm>
          <a:prstGeom prst="rect">
            <a:avLst/>
          </a:prstGeom>
        </p:spPr>
      </p:pic>
      <p:pic>
        <p:nvPicPr>
          <p:cNvPr id="42" name="Picture 41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AEAC8E1-C942-3A52-7D13-3DED6B50BC2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8381" y="1850397"/>
            <a:ext cx="1337312" cy="4242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9EAEFF8-0897-DB20-A97A-AD68BF0F308C}"/>
              </a:ext>
            </a:extLst>
          </p:cNvPr>
          <p:cNvSpPr txBox="1"/>
          <p:nvPr/>
        </p:nvSpPr>
        <p:spPr>
          <a:xfrm>
            <a:off x="7031071" y="4967744"/>
            <a:ext cx="149839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im Medium" pitchFamily="2" charset="0"/>
                <a:cs typeface="Segoe UI" panose="020B0502040204020203" pitchFamily="34" charset="0"/>
              </a:rPr>
              <a:t>2020</a:t>
            </a:r>
          </a:p>
          <a:p>
            <a:pPr algn="ctr"/>
            <a:r>
              <a:rPr lang="zh-CN" altLang="en-US" sz="1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启动第三方物流服务，专注于为品牌商提供多渠道服务</a:t>
            </a:r>
            <a:endParaRPr lang="aa-ET" sz="1100" dirty="0"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07592EA-F556-837C-2517-60A55C3EDBD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30" y="4382171"/>
            <a:ext cx="1011734" cy="26525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302B050-EBE5-4EF4-34F4-A82EDD9DEE6D}"/>
              </a:ext>
            </a:extLst>
          </p:cNvPr>
          <p:cNvSpPr txBox="1"/>
          <p:nvPr/>
        </p:nvSpPr>
        <p:spPr>
          <a:xfrm>
            <a:off x="9019950" y="4966733"/>
            <a:ext cx="2623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rim Medium" pitchFamily="2" charset="0"/>
                <a:cs typeface="Segoe UI" panose="020B0502040204020203" pitchFamily="34" charset="0"/>
              </a:rPr>
              <a:t>2022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latin typeface="Trim SemiBold" panose="020B0604020202020204" charset="0"/>
                <a:cs typeface="Segoe UI" panose="020B0502040204020203" pitchFamily="34" charset="0"/>
              </a:rPr>
              <a:t> Safety Jogger </a:t>
            </a:r>
            <a:r>
              <a:rPr lang="en-GB" sz="1100" b="1" dirty="0">
                <a:solidFill>
                  <a:schemeClr val="bg1"/>
                </a:solidFill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Adventure </a:t>
            </a:r>
            <a:r>
              <a:rPr lang="zh-CN" altLang="en-US" sz="1100" b="1" dirty="0">
                <a:solidFill>
                  <a:schemeClr val="bg1"/>
                </a:solidFill>
                <a:latin typeface="Trim SemiBold" panose="020B0604020202020204" charset="0"/>
                <a:ea typeface="微软雅黑 Light" panose="020B0502040204020203" pitchFamily="34" charset="-122"/>
                <a:cs typeface="Segoe UI" panose="020B0502040204020203" pitchFamily="34" charset="0"/>
              </a:rPr>
              <a:t>户外系列产品</a:t>
            </a:r>
            <a:r>
              <a:rPr lang="zh-CN" altLang="en-US" sz="11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正式启动上市</a:t>
            </a:r>
            <a:endParaRPr lang="en-US" altLang="zh-CN" sz="11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  <a:p>
            <a:pPr algn="ctr"/>
            <a:r>
              <a:rPr lang="en-GB" sz="1100" b="1" dirty="0">
                <a:solidFill>
                  <a:schemeClr val="bg1"/>
                </a:solidFill>
                <a:latin typeface="Trim SemiBold" panose="020B0604020202020204" charset="0"/>
                <a:cs typeface="Segoe UI" panose="020B0502040204020203" pitchFamily="34" charset="0"/>
              </a:rPr>
              <a:t>Explore every adventure </a:t>
            </a:r>
          </a:p>
          <a:p>
            <a:pPr algn="ctr"/>
            <a:r>
              <a:rPr lang="zh-CN" altLang="en-US" sz="11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探索</a:t>
            </a:r>
            <a:r>
              <a:rPr lang="zh-CN" altLang="en-US" sz="11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" panose="020B0502040204020203" pitchFamily="34" charset="0"/>
              </a:rPr>
              <a:t>无止境</a:t>
            </a:r>
            <a:endParaRPr lang="aa-ET" sz="11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CB1B030E-DABA-DA2B-947B-7A70C6793C1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708" y="4173290"/>
            <a:ext cx="831576" cy="66552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1F2C940-A915-3F43-A793-F67371C6E7FD}"/>
              </a:ext>
            </a:extLst>
          </p:cNvPr>
          <p:cNvSpPr txBox="1"/>
          <p:nvPr/>
        </p:nvSpPr>
        <p:spPr>
          <a:xfrm>
            <a:off x="321610" y="5081775"/>
            <a:ext cx="153525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2012</a:t>
            </a:r>
          </a:p>
          <a:p>
            <a:pPr algn="ctr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整合中国区各办事处，建立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中国东莞总部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, </a:t>
            </a:r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打造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“鞋业知识链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”</a:t>
            </a:r>
            <a:endParaRPr lang="aa-ET" sz="1100" dirty="0"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674E41A-57A8-1D47-9A24-9CABED37D5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718" y="4253625"/>
            <a:ext cx="667810" cy="66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C45C37-E680-2BBE-8EFC-579EEBBBF127}"/>
              </a:ext>
            </a:extLst>
          </p:cNvPr>
          <p:cNvSpPr txBox="1">
            <a:spLocks/>
          </p:cNvSpPr>
          <p:nvPr/>
        </p:nvSpPr>
        <p:spPr>
          <a:xfrm>
            <a:off x="6096000" y="2221261"/>
            <a:ext cx="4291721" cy="24154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8C8D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愿景</a:t>
            </a:r>
            <a:endParaRPr lang="en-US" altLang="zh-CN" sz="2400" b="1" dirty="0">
              <a:solidFill>
                <a:srgbClr val="8C8D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多年的鞋业经验为基础，运用成熟的科技、持续创新、创造户外运动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时尚休闲鞋产品。</a:t>
            </a:r>
            <a:endParaRPr lang="nl-BE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F8B6445-4880-DE3C-304C-C3D62E47E97E}"/>
              </a:ext>
            </a:extLst>
          </p:cNvPr>
          <p:cNvSpPr txBox="1">
            <a:spLocks/>
          </p:cNvSpPr>
          <p:nvPr/>
        </p:nvSpPr>
        <p:spPr>
          <a:xfrm>
            <a:off x="1297289" y="2221261"/>
            <a:ext cx="4291721" cy="24154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288000" tIns="288000" rIns="288000" bIns="288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8C8D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使命</a:t>
            </a:r>
          </a:p>
          <a:p>
            <a:pPr marL="0" indent="0">
              <a:buNone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打造卓越品质、高度舒适、高质价比的户外鞋，鼓励人人都能随时随地开启新的户外探险之旅。</a:t>
            </a:r>
          </a:p>
        </p:txBody>
      </p:sp>
    </p:spTree>
    <p:extLst>
      <p:ext uri="{BB962C8B-B14F-4D97-AF65-F5344CB8AC3E}">
        <p14:creationId xmlns:p14="http://schemas.microsoft.com/office/powerpoint/2010/main" val="236538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4ECE19-C16D-12CF-4B76-6C742CEC1AE0}"/>
              </a:ext>
            </a:extLst>
          </p:cNvPr>
          <p:cNvSpPr txBox="1">
            <a:spLocks/>
          </p:cNvSpPr>
          <p:nvPr/>
        </p:nvSpPr>
        <p:spPr>
          <a:xfrm>
            <a:off x="283676" y="394825"/>
            <a:ext cx="11635409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企业鞋业领导者优势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B2B72C6-8BAA-EC5A-AF20-8E3CCD4EDA9B}"/>
              </a:ext>
            </a:extLst>
          </p:cNvPr>
          <p:cNvGrpSpPr/>
          <p:nvPr/>
        </p:nvGrpSpPr>
        <p:grpSpPr>
          <a:xfrm>
            <a:off x="9165893" y="1391130"/>
            <a:ext cx="2660795" cy="2349292"/>
            <a:chOff x="9165893" y="1391130"/>
            <a:chExt cx="2660795" cy="234929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87E662-76FE-6B3D-8BE6-39D01917BA64}"/>
                </a:ext>
              </a:extLst>
            </p:cNvPr>
            <p:cNvSpPr/>
            <p:nvPr/>
          </p:nvSpPr>
          <p:spPr>
            <a:xfrm>
              <a:off x="9165893" y="139113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7D81E78-F74D-8F0C-6233-17E0E3E4FD5E}"/>
                </a:ext>
              </a:extLst>
            </p:cNvPr>
            <p:cNvSpPr txBox="1"/>
            <p:nvPr/>
          </p:nvSpPr>
          <p:spPr>
            <a:xfrm>
              <a:off x="9494442" y="2360020"/>
              <a:ext cx="1875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450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员工</a:t>
              </a:r>
              <a:br>
                <a: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</a:b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来自全球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积极进取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对鞋业充满热情</a:t>
              </a:r>
              <a:endParaRPr lang="en-GB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AA72BF-AD6C-8278-7F9D-017368A1FECF}"/>
              </a:ext>
            </a:extLst>
          </p:cNvPr>
          <p:cNvGrpSpPr/>
          <p:nvPr/>
        </p:nvGrpSpPr>
        <p:grpSpPr>
          <a:xfrm>
            <a:off x="369794" y="1391130"/>
            <a:ext cx="2660795" cy="2349292"/>
            <a:chOff x="369794" y="1391130"/>
            <a:chExt cx="2660795" cy="2349292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EF28E35-036A-0E66-8694-912BE77CB8C3}"/>
                </a:ext>
              </a:extLst>
            </p:cNvPr>
            <p:cNvSpPr/>
            <p:nvPr/>
          </p:nvSpPr>
          <p:spPr>
            <a:xfrm>
              <a:off x="369794" y="139113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CDFC8D8-B2B1-5DA8-CC17-C47080863AA2}"/>
                </a:ext>
              </a:extLst>
            </p:cNvPr>
            <p:cNvSpPr txBox="1"/>
            <p:nvPr/>
          </p:nvSpPr>
          <p:spPr>
            <a:xfrm>
              <a:off x="604754" y="2360020"/>
              <a:ext cx="223753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超</a:t>
              </a:r>
              <a:r>
                <a:rPr lang="en-US" altLang="zh-CN" sz="1600" b="1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60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年</a:t>
              </a: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鞋业开发经验的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家族企业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37900F6-5DE5-CD18-9732-58CDD4599674}"/>
              </a:ext>
            </a:extLst>
          </p:cNvPr>
          <p:cNvGrpSpPr/>
          <p:nvPr/>
        </p:nvGrpSpPr>
        <p:grpSpPr>
          <a:xfrm>
            <a:off x="6233861" y="1391130"/>
            <a:ext cx="2660795" cy="2349292"/>
            <a:chOff x="6233861" y="1391130"/>
            <a:chExt cx="2660795" cy="234929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12FA192-A1B0-959D-CB0C-818693C68A34}"/>
                </a:ext>
              </a:extLst>
            </p:cNvPr>
            <p:cNvSpPr/>
            <p:nvPr/>
          </p:nvSpPr>
          <p:spPr>
            <a:xfrm>
              <a:off x="6233861" y="139113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A7F52E-6F18-135B-687F-7D1A13E97F22}"/>
                </a:ext>
              </a:extLst>
            </p:cNvPr>
            <p:cNvSpPr txBox="1"/>
            <p:nvPr/>
          </p:nvSpPr>
          <p:spPr>
            <a:xfrm>
              <a:off x="6253085" y="2360020"/>
              <a:ext cx="2607355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3000 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万双鞋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及纺织品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年产量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3162F2D-43BC-812D-0713-84190EE9D766}"/>
              </a:ext>
            </a:extLst>
          </p:cNvPr>
          <p:cNvGrpSpPr/>
          <p:nvPr/>
        </p:nvGrpSpPr>
        <p:grpSpPr>
          <a:xfrm>
            <a:off x="3301826" y="1391130"/>
            <a:ext cx="2660795" cy="2349292"/>
            <a:chOff x="3301826" y="1391130"/>
            <a:chExt cx="2660795" cy="234929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2862BCA-28EB-7828-C364-354CFBF2718E}"/>
                </a:ext>
              </a:extLst>
            </p:cNvPr>
            <p:cNvSpPr/>
            <p:nvPr/>
          </p:nvSpPr>
          <p:spPr>
            <a:xfrm>
              <a:off x="3301826" y="139113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97ACF66-81FE-BBBC-2102-92C3B88BD0E5}"/>
                </a:ext>
              </a:extLst>
            </p:cNvPr>
            <p:cNvSpPr txBox="1"/>
            <p:nvPr/>
          </p:nvSpPr>
          <p:spPr>
            <a:xfrm>
              <a:off x="3350087" y="2360020"/>
              <a:ext cx="26073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rim SemiBold" panose="020B060402020202020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2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亿美元</a:t>
              </a:r>
              <a:endParaRPr lang="en-GB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年营业额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en-GB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Cortina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集团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是您稳定的事业合作伙伴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C6C9E4A-6308-B0B5-BD96-58B3C494AC52}"/>
              </a:ext>
            </a:extLst>
          </p:cNvPr>
          <p:cNvGrpSpPr/>
          <p:nvPr/>
        </p:nvGrpSpPr>
        <p:grpSpPr>
          <a:xfrm>
            <a:off x="369794" y="3969250"/>
            <a:ext cx="2660795" cy="2349292"/>
            <a:chOff x="369794" y="3969250"/>
            <a:chExt cx="2660795" cy="234929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9CA5B18-7D3F-B8D8-9E06-3A4F0FE0A73E}"/>
                </a:ext>
              </a:extLst>
            </p:cNvPr>
            <p:cNvSpPr/>
            <p:nvPr/>
          </p:nvSpPr>
          <p:spPr>
            <a:xfrm>
              <a:off x="369794" y="396925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529D80C-ADC5-6001-8635-01FCF28F4962}"/>
                </a:ext>
              </a:extLst>
            </p:cNvPr>
            <p:cNvSpPr txBox="1"/>
            <p:nvPr/>
          </p:nvSpPr>
          <p:spPr>
            <a:xfrm>
              <a:off x="702922" y="4893584"/>
              <a:ext cx="1996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5000 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个</a:t>
              </a:r>
              <a:endParaRPr lang="en-GB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客户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在全球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70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多个国家享受我们专业销售团队的服务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5D75F28-5774-D423-3F13-6C661E40B928}"/>
              </a:ext>
            </a:extLst>
          </p:cNvPr>
          <p:cNvGrpSpPr/>
          <p:nvPr/>
        </p:nvGrpSpPr>
        <p:grpSpPr>
          <a:xfrm>
            <a:off x="9165893" y="3969250"/>
            <a:ext cx="2660795" cy="2349292"/>
            <a:chOff x="9165893" y="3969250"/>
            <a:chExt cx="2660795" cy="2349292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1777081-4214-D44F-2374-3EC8C50B8309}"/>
                </a:ext>
              </a:extLst>
            </p:cNvPr>
            <p:cNvSpPr/>
            <p:nvPr/>
          </p:nvSpPr>
          <p:spPr>
            <a:xfrm>
              <a:off x="9165893" y="396925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0C00CCF-5848-6E91-E849-1320466C05F3}"/>
                </a:ext>
              </a:extLst>
            </p:cNvPr>
            <p:cNvSpPr txBox="1"/>
            <p:nvPr/>
          </p:nvSpPr>
          <p:spPr>
            <a:xfrm>
              <a:off x="9494442" y="4893584"/>
              <a:ext cx="1994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15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位</a:t>
              </a:r>
              <a:endParaRPr lang="en-GB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来自全球的设计师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将最新最时尚的潮流转化成时尚舒适经济实惠型商品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34FE59F-4C71-DC7B-746D-D88435319773}"/>
              </a:ext>
            </a:extLst>
          </p:cNvPr>
          <p:cNvGrpSpPr/>
          <p:nvPr/>
        </p:nvGrpSpPr>
        <p:grpSpPr>
          <a:xfrm>
            <a:off x="6233861" y="3969250"/>
            <a:ext cx="2660795" cy="2349292"/>
            <a:chOff x="6233861" y="3969250"/>
            <a:chExt cx="2660795" cy="234929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895277D-7CFE-207E-6806-99BDAF87F081}"/>
                </a:ext>
              </a:extLst>
            </p:cNvPr>
            <p:cNvSpPr/>
            <p:nvPr/>
          </p:nvSpPr>
          <p:spPr>
            <a:xfrm>
              <a:off x="6233861" y="396925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3E74420-209D-86C6-6C0B-AF0BD754A4CE}"/>
                </a:ext>
              </a:extLst>
            </p:cNvPr>
            <p:cNvSpPr txBox="1"/>
            <p:nvPr/>
          </p:nvSpPr>
          <p:spPr>
            <a:xfrm>
              <a:off x="6675121" y="4893584"/>
              <a:ext cx="17632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2500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款</a:t>
              </a:r>
              <a:br>
                <a: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</a:b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独一无二的鞋款设计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（每年）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1324EF7-E2F3-6C67-BDA4-EFD0727143F4}"/>
              </a:ext>
            </a:extLst>
          </p:cNvPr>
          <p:cNvGrpSpPr/>
          <p:nvPr/>
        </p:nvGrpSpPr>
        <p:grpSpPr>
          <a:xfrm>
            <a:off x="3301826" y="3969250"/>
            <a:ext cx="2660795" cy="2349292"/>
            <a:chOff x="3301826" y="3969250"/>
            <a:chExt cx="2660795" cy="2349292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C4E88A3-2552-8031-068A-CD9AE8CDACA1}"/>
                </a:ext>
              </a:extLst>
            </p:cNvPr>
            <p:cNvSpPr/>
            <p:nvPr/>
          </p:nvSpPr>
          <p:spPr>
            <a:xfrm>
              <a:off x="3301826" y="3969250"/>
              <a:ext cx="2660795" cy="2349292"/>
            </a:xfrm>
            <a:prstGeom prst="rect">
              <a:avLst/>
            </a:prstGeom>
            <a:solidFill>
              <a:schemeClr val="tx1">
                <a:alpha val="586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F9C31D9-6CB8-4658-ADED-B1CBB2E40432}"/>
                </a:ext>
              </a:extLst>
            </p:cNvPr>
            <p:cNvSpPr txBox="1"/>
            <p:nvPr/>
          </p:nvSpPr>
          <p:spPr>
            <a:xfrm>
              <a:off x="3630169" y="4893584"/>
              <a:ext cx="2047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Trim Medium" pitchFamily="2" charset="0"/>
                  <a:cs typeface="Segoe UI" panose="020B0502040204020203" pitchFamily="34" charset="0"/>
                </a:rPr>
                <a:t>8 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个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展厅</a:t>
              </a: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比利时总部及中国办事处，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能为客户提供一站式服务</a:t>
              </a:r>
              <a:endParaRPr lang="aa-ET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288599B-60F3-9216-7179-DF3A44A48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6437" y="1812451"/>
            <a:ext cx="339375" cy="339375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2B4FD1F-5BCA-0765-1A4D-3DB0FCB2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590" y="1770928"/>
            <a:ext cx="403580" cy="40358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70EC27-042C-9B89-802D-DEB1ED75C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957" y="1773104"/>
            <a:ext cx="411516" cy="41151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F5D7B7E-3BEB-C410-D2CE-3F5828563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7020" y="1769400"/>
            <a:ext cx="452611" cy="45261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7AD9CCE-BB6C-68E2-DE7C-4C52B9E22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7705" y="4306616"/>
            <a:ext cx="355600" cy="3556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65632C-5F8D-5B87-6873-8B1938BDC4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810" y="4221462"/>
            <a:ext cx="525907" cy="52590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1FC75F2-2C4A-7528-CC5D-F088FF356E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957" y="4306616"/>
            <a:ext cx="370558" cy="37055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F6C19E3-F20B-C3F0-B922-59517C1F6F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9565" y="4306616"/>
            <a:ext cx="406766" cy="4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4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C30EA669-6579-1AA6-E062-81D4E1887123}"/>
              </a:ext>
            </a:extLst>
          </p:cNvPr>
          <p:cNvSpPr/>
          <p:nvPr/>
        </p:nvSpPr>
        <p:spPr>
          <a:xfrm>
            <a:off x="4198779" y="2607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8195A13-BD98-5E46-8EC6-8396A67A2172}"/>
              </a:ext>
            </a:extLst>
          </p:cNvPr>
          <p:cNvSpPr/>
          <p:nvPr/>
        </p:nvSpPr>
        <p:spPr>
          <a:xfrm>
            <a:off x="6391610" y="2607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D6086F1-8D02-C473-B942-7CB04CF3D1F0}"/>
              </a:ext>
            </a:extLst>
          </p:cNvPr>
          <p:cNvSpPr/>
          <p:nvPr/>
        </p:nvSpPr>
        <p:spPr>
          <a:xfrm>
            <a:off x="8539833" y="2607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860E547-188F-D7AA-24E6-40DE11F39E92}"/>
              </a:ext>
            </a:extLst>
          </p:cNvPr>
          <p:cNvSpPr/>
          <p:nvPr/>
        </p:nvSpPr>
        <p:spPr>
          <a:xfrm>
            <a:off x="3125435" y="4512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0424617-D705-6C59-A3B4-A3F904BF6EF9}"/>
              </a:ext>
            </a:extLst>
          </p:cNvPr>
          <p:cNvSpPr/>
          <p:nvPr/>
        </p:nvSpPr>
        <p:spPr>
          <a:xfrm>
            <a:off x="5301369" y="4512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42E1981-44D8-6F44-4AE8-83FBA4B4EE0B}"/>
              </a:ext>
            </a:extLst>
          </p:cNvPr>
          <p:cNvSpPr/>
          <p:nvPr/>
        </p:nvSpPr>
        <p:spPr>
          <a:xfrm>
            <a:off x="7451902" y="4512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24D262E-55E9-D801-7B08-29A46050689C}"/>
              </a:ext>
            </a:extLst>
          </p:cNvPr>
          <p:cNvSpPr/>
          <p:nvPr/>
        </p:nvSpPr>
        <p:spPr>
          <a:xfrm>
            <a:off x="4864835" y="2397873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E4DCC54-DB17-2D78-9AAC-45C4FD83F6EF}"/>
              </a:ext>
            </a:extLst>
          </p:cNvPr>
          <p:cNvSpPr/>
          <p:nvPr/>
        </p:nvSpPr>
        <p:spPr>
          <a:xfrm>
            <a:off x="7057666" y="2397873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FEE15FA-EACD-78DC-AFF9-4B7735A35A8E}"/>
              </a:ext>
            </a:extLst>
          </p:cNvPr>
          <p:cNvSpPr/>
          <p:nvPr/>
        </p:nvSpPr>
        <p:spPr>
          <a:xfrm>
            <a:off x="9205889" y="2410692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DA8D174-CAB5-8846-D262-3980298197F7}"/>
              </a:ext>
            </a:extLst>
          </p:cNvPr>
          <p:cNvSpPr/>
          <p:nvPr/>
        </p:nvSpPr>
        <p:spPr>
          <a:xfrm>
            <a:off x="3791491" y="4315692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C50ACB9-69EF-67C1-5ED9-90C46ED08E3C}"/>
              </a:ext>
            </a:extLst>
          </p:cNvPr>
          <p:cNvSpPr/>
          <p:nvPr/>
        </p:nvSpPr>
        <p:spPr>
          <a:xfrm>
            <a:off x="5967425" y="4315692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6D4B8D4-185F-30D3-3B1F-58D7271A5512}"/>
              </a:ext>
            </a:extLst>
          </p:cNvPr>
          <p:cNvSpPr/>
          <p:nvPr/>
        </p:nvSpPr>
        <p:spPr>
          <a:xfrm>
            <a:off x="8117958" y="4315692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EC7F6A4-068B-30C2-3964-14A815F1413B}"/>
              </a:ext>
            </a:extLst>
          </p:cNvPr>
          <p:cNvSpPr/>
          <p:nvPr/>
        </p:nvSpPr>
        <p:spPr>
          <a:xfrm>
            <a:off x="2099009" y="2607558"/>
            <a:ext cx="1850705" cy="1485832"/>
          </a:xfrm>
          <a:prstGeom prst="rect">
            <a:avLst/>
          </a:prstGeom>
          <a:solidFill>
            <a:schemeClr val="tx1">
              <a:alpha val="586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CF433DC-94AB-C86B-3525-6D2CF672BA90}"/>
              </a:ext>
            </a:extLst>
          </p:cNvPr>
          <p:cNvSpPr/>
          <p:nvPr/>
        </p:nvSpPr>
        <p:spPr>
          <a:xfrm>
            <a:off x="2765065" y="2397873"/>
            <a:ext cx="518593" cy="358771"/>
          </a:xfrm>
          <a:prstGeom prst="rect">
            <a:avLst/>
          </a:prstGeom>
          <a:solidFill>
            <a:srgbClr val="8C8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5" name="Title 7">
            <a:extLst>
              <a:ext uri="{FF2B5EF4-FFF2-40B4-BE49-F238E27FC236}">
                <a16:creationId xmlns:a16="http://schemas.microsoft.com/office/drawing/2014/main" id="{9595174F-6609-3F1B-9BE0-8093CBC43B2E}"/>
              </a:ext>
            </a:extLst>
          </p:cNvPr>
          <p:cNvSpPr txBox="1">
            <a:spLocks/>
          </p:cNvSpPr>
          <p:nvPr/>
        </p:nvSpPr>
        <p:spPr>
          <a:xfrm>
            <a:off x="1398925" y="949577"/>
            <a:ext cx="9144000" cy="721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a-ET" dirty="0">
                <a:solidFill>
                  <a:schemeClr val="bg1"/>
                </a:solidFill>
                <a:latin typeface="Trim Medium" pitchFamily="2" charset="0"/>
              </a:rPr>
              <a:t>S</a:t>
            </a:r>
            <a:r>
              <a:rPr lang="nl-BE" dirty="0">
                <a:solidFill>
                  <a:schemeClr val="bg1"/>
                </a:solidFill>
                <a:latin typeface="Trim Medium" pitchFamily="2" charset="0"/>
              </a:rPr>
              <a:t>a</a:t>
            </a:r>
            <a:r>
              <a:rPr lang="aa-ET" dirty="0">
                <a:solidFill>
                  <a:schemeClr val="bg1"/>
                </a:solidFill>
                <a:latin typeface="Trim Medium" pitchFamily="2" charset="0"/>
              </a:rPr>
              <a:t>fety Jogger</a:t>
            </a:r>
            <a:r>
              <a:rPr lang="nl-BE" dirty="0">
                <a:solidFill>
                  <a:schemeClr val="bg1"/>
                </a:solidFill>
                <a:latin typeface="Trim Medium" pitchFamily="2" charset="0"/>
              </a:rPr>
              <a:t>’s</a:t>
            </a:r>
            <a:endParaRPr lang="aa-ET" dirty="0">
              <a:solidFill>
                <a:schemeClr val="bg1"/>
              </a:solidFill>
              <a:latin typeface="Trim Medium" pitchFamily="2" charset="0"/>
            </a:endParaRPr>
          </a:p>
        </p:txBody>
      </p:sp>
      <p:sp>
        <p:nvSpPr>
          <p:cNvPr id="36" name="Subtitle 8">
            <a:extLst>
              <a:ext uri="{FF2B5EF4-FFF2-40B4-BE49-F238E27FC236}">
                <a16:creationId xmlns:a16="http://schemas.microsoft.com/office/drawing/2014/main" id="{4CA4805B-1938-99FD-6586-FC88456733D2}"/>
              </a:ext>
            </a:extLst>
          </p:cNvPr>
          <p:cNvSpPr txBox="1">
            <a:spLocks/>
          </p:cNvSpPr>
          <p:nvPr/>
        </p:nvSpPr>
        <p:spPr>
          <a:xfrm>
            <a:off x="1398925" y="1610966"/>
            <a:ext cx="9144000" cy="511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卓越能力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ECBB4C6-7F8B-ED6D-0C8E-4E5621955E94}"/>
              </a:ext>
            </a:extLst>
          </p:cNvPr>
          <p:cNvSpPr txBox="1">
            <a:spLocks/>
          </p:cNvSpPr>
          <p:nvPr/>
        </p:nvSpPr>
        <p:spPr>
          <a:xfrm>
            <a:off x="2348074" y="3022275"/>
            <a:ext cx="1352574" cy="65146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常备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现货</a:t>
            </a:r>
            <a:endParaRPr lang="aa-ET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EED106D-F787-EC0A-78A9-29FD845C60C2}"/>
              </a:ext>
            </a:extLst>
          </p:cNvPr>
          <p:cNvSpPr txBox="1">
            <a:spLocks/>
          </p:cNvSpPr>
          <p:nvPr/>
        </p:nvSpPr>
        <p:spPr>
          <a:xfrm>
            <a:off x="2861783" y="2449279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1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2CF942C-7829-8E54-F4D9-7D685F5AE55F}"/>
              </a:ext>
            </a:extLst>
          </p:cNvPr>
          <p:cNvSpPr txBox="1">
            <a:spLocks/>
          </p:cNvSpPr>
          <p:nvPr/>
        </p:nvSpPr>
        <p:spPr>
          <a:xfrm>
            <a:off x="4961553" y="2449279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2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585E0A4-7882-4384-4D2E-F617730D2899}"/>
              </a:ext>
            </a:extLst>
          </p:cNvPr>
          <p:cNvSpPr txBox="1">
            <a:spLocks/>
          </p:cNvSpPr>
          <p:nvPr/>
        </p:nvSpPr>
        <p:spPr>
          <a:xfrm>
            <a:off x="7154384" y="2449279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3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3A32AAC4-E91F-D5D6-9052-B3F2C2C7ED81}"/>
              </a:ext>
            </a:extLst>
          </p:cNvPr>
          <p:cNvSpPr txBox="1">
            <a:spLocks/>
          </p:cNvSpPr>
          <p:nvPr/>
        </p:nvSpPr>
        <p:spPr>
          <a:xfrm>
            <a:off x="9302607" y="2450350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4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D87DF0E4-97DA-64CB-2722-E145A3E42DC2}"/>
              </a:ext>
            </a:extLst>
          </p:cNvPr>
          <p:cNvSpPr txBox="1">
            <a:spLocks/>
          </p:cNvSpPr>
          <p:nvPr/>
        </p:nvSpPr>
        <p:spPr>
          <a:xfrm>
            <a:off x="3888209" y="4353788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5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E776062B-0ED1-745E-695C-0069A0078754}"/>
              </a:ext>
            </a:extLst>
          </p:cNvPr>
          <p:cNvSpPr txBox="1">
            <a:spLocks/>
          </p:cNvSpPr>
          <p:nvPr/>
        </p:nvSpPr>
        <p:spPr>
          <a:xfrm>
            <a:off x="6064143" y="4353788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6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4A740554-5383-ECDB-0AFE-0089A46C421C}"/>
              </a:ext>
            </a:extLst>
          </p:cNvPr>
          <p:cNvSpPr txBox="1">
            <a:spLocks/>
          </p:cNvSpPr>
          <p:nvPr/>
        </p:nvSpPr>
        <p:spPr>
          <a:xfrm>
            <a:off x="8214676" y="4353788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latin typeface="Trim SemiBold" pitchFamily="2" charset="0"/>
              </a:rPr>
              <a:t>7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0AA323-1B85-C1DC-5FFB-1FD36354536A}"/>
              </a:ext>
            </a:extLst>
          </p:cNvPr>
          <p:cNvSpPr txBox="1">
            <a:spLocks/>
          </p:cNvSpPr>
          <p:nvPr/>
        </p:nvSpPr>
        <p:spPr>
          <a:xfrm>
            <a:off x="4463201" y="3022275"/>
            <a:ext cx="1352574" cy="65146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强大的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分销渠道</a:t>
            </a:r>
            <a:endParaRPr lang="aa-ET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0823C-80E1-0F37-96AB-44CFA806CC13}"/>
              </a:ext>
            </a:extLst>
          </p:cNvPr>
          <p:cNvSpPr txBox="1">
            <a:spLocks/>
          </p:cNvSpPr>
          <p:nvPr/>
        </p:nvSpPr>
        <p:spPr>
          <a:xfrm>
            <a:off x="6642982" y="3022275"/>
            <a:ext cx="1352574" cy="65146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极致的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支持客户</a:t>
            </a:r>
            <a:endParaRPr lang="aa-ET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B0E53B-ED1A-F4D3-AF34-4998BE7C4507}"/>
              </a:ext>
            </a:extLst>
          </p:cNvPr>
          <p:cNvSpPr txBox="1">
            <a:spLocks/>
          </p:cNvSpPr>
          <p:nvPr/>
        </p:nvSpPr>
        <p:spPr>
          <a:xfrm>
            <a:off x="8785818" y="3022275"/>
            <a:ext cx="1352574" cy="65146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高效在线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订购平台</a:t>
            </a:r>
            <a:endParaRPr lang="aa-ET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73BE0B-8DB3-03F7-BF6E-356E7C8B5E09}"/>
              </a:ext>
            </a:extLst>
          </p:cNvPr>
          <p:cNvSpPr txBox="1">
            <a:spLocks/>
          </p:cNvSpPr>
          <p:nvPr/>
        </p:nvSpPr>
        <p:spPr>
          <a:xfrm>
            <a:off x="3410256" y="4950007"/>
            <a:ext cx="1352574" cy="65146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全方位的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营销支持</a:t>
            </a:r>
            <a:endParaRPr lang="aa-ET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5C6DE3-1517-9A42-E52D-59387F0B7767}"/>
              </a:ext>
            </a:extLst>
          </p:cNvPr>
          <p:cNvSpPr txBox="1">
            <a:spLocks/>
          </p:cNvSpPr>
          <p:nvPr/>
        </p:nvSpPr>
        <p:spPr>
          <a:xfrm>
            <a:off x="5579418" y="4950007"/>
            <a:ext cx="1352574" cy="65146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全球化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服务体系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9B146-0411-F4FD-4AAA-763798A64B81}"/>
              </a:ext>
            </a:extLst>
          </p:cNvPr>
          <p:cNvSpPr txBox="1">
            <a:spLocks/>
          </p:cNvSpPr>
          <p:nvPr/>
        </p:nvSpPr>
        <p:spPr>
          <a:xfrm>
            <a:off x="7648599" y="4950007"/>
            <a:ext cx="1457309" cy="9951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Tri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品质好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价格优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竞争力强</a:t>
            </a:r>
            <a:endParaRPr lang="aa-ET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049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erial view of a forest&#10;&#10;Description automatically generated with medium confidence">
            <a:extLst>
              <a:ext uri="{FF2B5EF4-FFF2-40B4-BE49-F238E27FC236}">
                <a16:creationId xmlns:a16="http://schemas.microsoft.com/office/drawing/2014/main" id="{B031DE07-A0C7-034F-8DE6-5FAD7B461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9"/>
          <a:stretch/>
        </p:blipFill>
        <p:spPr>
          <a:xfrm>
            <a:off x="0" y="1196859"/>
            <a:ext cx="12192000" cy="5661140"/>
          </a:xfrm>
          <a:prstGeom prst="rect">
            <a:avLst/>
          </a:prstGeom>
        </p:spPr>
      </p:pic>
      <p:pic>
        <p:nvPicPr>
          <p:cNvPr id="19" name="!!GR1">
            <a:extLst>
              <a:ext uri="{FF2B5EF4-FFF2-40B4-BE49-F238E27FC236}">
                <a16:creationId xmlns:a16="http://schemas.microsoft.com/office/drawing/2014/main" id="{F34E2FDD-F915-799A-4CF4-F9F50C34D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5819" y="1718976"/>
            <a:ext cx="11861560" cy="58105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4ECE19-C16D-12CF-4B76-6C742CEC1AE0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3842425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研发及实验室测试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513F0F7-68BF-03E2-0918-F6522CEB362A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B590960-57F7-ED11-B314-AC4ED454790B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1</a:t>
            </a:r>
          </a:p>
        </p:txBody>
      </p:sp>
      <p:sp>
        <p:nvSpPr>
          <p:cNvPr id="54" name="Content Placeholder 5">
            <a:extLst>
              <a:ext uri="{FF2B5EF4-FFF2-40B4-BE49-F238E27FC236}">
                <a16:creationId xmlns:a16="http://schemas.microsoft.com/office/drawing/2014/main" id="{DAF4DB77-4239-CBF5-7A5C-B74F2DD01DBC}"/>
              </a:ext>
            </a:extLst>
          </p:cNvPr>
          <p:cNvSpPr txBox="1">
            <a:spLocks/>
          </p:cNvSpPr>
          <p:nvPr/>
        </p:nvSpPr>
        <p:spPr>
          <a:xfrm>
            <a:off x="1192914" y="1536314"/>
            <a:ext cx="4998879" cy="14429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为打造高品质、符合法律法规的产品，对所有产品都进行物理及化学测试。</a:t>
            </a:r>
            <a:endParaRPr lang="aa-ET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aa-ET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83919-291B-5EBB-175B-89A30624020C}"/>
              </a:ext>
            </a:extLst>
          </p:cNvPr>
          <p:cNvGrpSpPr/>
          <p:nvPr/>
        </p:nvGrpSpPr>
        <p:grpSpPr>
          <a:xfrm>
            <a:off x="1227338" y="2644603"/>
            <a:ext cx="3625110" cy="3593636"/>
            <a:chOff x="1705386" y="2226592"/>
            <a:chExt cx="3625110" cy="3593636"/>
          </a:xfrm>
        </p:grpSpPr>
        <p:sp>
          <p:nvSpPr>
            <p:cNvPr id="3" name="Rechthoek 9">
              <a:extLst>
                <a:ext uri="{FF2B5EF4-FFF2-40B4-BE49-F238E27FC236}">
                  <a16:creationId xmlns:a16="http://schemas.microsoft.com/office/drawing/2014/main" id="{60334C08-3301-D59B-19E5-BFA0A4A8AFE7}"/>
                </a:ext>
              </a:extLst>
            </p:cNvPr>
            <p:cNvSpPr/>
            <p:nvPr/>
          </p:nvSpPr>
          <p:spPr>
            <a:xfrm>
              <a:off x="1705386" y="2226592"/>
              <a:ext cx="3625110" cy="405572"/>
            </a:xfrm>
            <a:prstGeom prst="rect">
              <a:avLst/>
            </a:prstGeom>
            <a:solidFill>
              <a:srgbClr val="8C8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符合全球多国的品质认证</a:t>
              </a:r>
              <a:endParaRPr lang="nl-BE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Vrije vorm: vorm 11">
              <a:extLst>
                <a:ext uri="{FF2B5EF4-FFF2-40B4-BE49-F238E27FC236}">
                  <a16:creationId xmlns:a16="http://schemas.microsoft.com/office/drawing/2014/main" id="{4D30A990-9820-CFB5-3916-F73A4D066C75}"/>
                </a:ext>
              </a:extLst>
            </p:cNvPr>
            <p:cNvSpPr/>
            <p:nvPr/>
          </p:nvSpPr>
          <p:spPr>
            <a:xfrm>
              <a:off x="1705386" y="2730830"/>
              <a:ext cx="3625110" cy="3089398"/>
            </a:xfrm>
            <a:custGeom>
              <a:avLst/>
              <a:gdLst>
                <a:gd name="connsiteX0" fmla="*/ 3325333 w 3325332"/>
                <a:gd name="connsiteY0" fmla="*/ 0 h 2660299"/>
                <a:gd name="connsiteX1" fmla="*/ 0 w 3325332"/>
                <a:gd name="connsiteY1" fmla="*/ 0 h 2660299"/>
                <a:gd name="connsiteX2" fmla="*/ 0 w 3325332"/>
                <a:gd name="connsiteY2" fmla="*/ 2372492 h 2660299"/>
                <a:gd name="connsiteX3" fmla="*/ 1662667 w 3325332"/>
                <a:gd name="connsiteY3" fmla="*/ 2660300 h 2660299"/>
                <a:gd name="connsiteX4" fmla="*/ 3325333 w 3325332"/>
                <a:gd name="connsiteY4" fmla="*/ 2372492 h 2660299"/>
                <a:gd name="connsiteX5" fmla="*/ 3325333 w 3325332"/>
                <a:gd name="connsiteY5" fmla="*/ 0 h 26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5332" h="2660299">
                  <a:moveTo>
                    <a:pt x="3325333" y="0"/>
                  </a:moveTo>
                  <a:lnTo>
                    <a:pt x="0" y="0"/>
                  </a:lnTo>
                  <a:lnTo>
                    <a:pt x="0" y="2372492"/>
                  </a:lnTo>
                  <a:cubicBezTo>
                    <a:pt x="0" y="2372492"/>
                    <a:pt x="691213" y="2660300"/>
                    <a:pt x="1662667" y="2660300"/>
                  </a:cubicBezTo>
                  <a:cubicBezTo>
                    <a:pt x="2634120" y="2660300"/>
                    <a:pt x="3325333" y="2372492"/>
                    <a:pt x="3325333" y="2372492"/>
                  </a:cubicBezTo>
                  <a:lnTo>
                    <a:pt x="3325333" y="0"/>
                  </a:lnTo>
                  <a:close/>
                </a:path>
              </a:pathLst>
            </a:custGeom>
            <a:solidFill>
              <a:schemeClr val="tx1">
                <a:alpha val="59000"/>
              </a:schemeClr>
            </a:solidFill>
            <a:ln w="55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68DCBFB-57FE-BCB9-A5B6-01AFD4E8D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693" y="2928257"/>
              <a:ext cx="985157" cy="65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SGS België | When you need to be sure">
              <a:extLst>
                <a:ext uri="{FF2B5EF4-FFF2-40B4-BE49-F238E27FC236}">
                  <a16:creationId xmlns:a16="http://schemas.microsoft.com/office/drawing/2014/main" id="{8D173AA4-9A90-361B-A059-A569F35EA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1" y="2702832"/>
              <a:ext cx="2154831" cy="1131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hemical and physical testing : footwear, leather, textile. Worldwide  Laboratory : Vietnam, China, France...">
              <a:extLst>
                <a:ext uri="{FF2B5EF4-FFF2-40B4-BE49-F238E27FC236}">
                  <a16:creationId xmlns:a16="http://schemas.microsoft.com/office/drawing/2014/main" id="{16EB71E5-7840-9F92-EE21-5E71CC152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099" y="3106738"/>
              <a:ext cx="705337" cy="360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Intertek logo in transparent PNG and vectorized SVG formats">
              <a:extLst>
                <a:ext uri="{FF2B5EF4-FFF2-40B4-BE49-F238E27FC236}">
                  <a16:creationId xmlns:a16="http://schemas.microsoft.com/office/drawing/2014/main" id="{5182FD26-F08C-94AD-89E8-1A3CA8403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940" y="3870959"/>
              <a:ext cx="988846" cy="335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ACDD341F-E337-532E-506B-B85CF40B3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012" y="3760631"/>
              <a:ext cx="546502" cy="50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BSCI Logo PNG Vector (CDR) Free Download">
              <a:extLst>
                <a:ext uri="{FF2B5EF4-FFF2-40B4-BE49-F238E27FC236}">
                  <a16:creationId xmlns:a16="http://schemas.microsoft.com/office/drawing/2014/main" id="{861C9F18-59BA-8A47-B022-87AF61B71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037" y="3748446"/>
              <a:ext cx="546502" cy="546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Contact Us">
              <a:extLst>
                <a:ext uri="{FF2B5EF4-FFF2-40B4-BE49-F238E27FC236}">
                  <a16:creationId xmlns:a16="http://schemas.microsoft.com/office/drawing/2014/main" id="{8BEF4F00-55BE-9DAF-C72C-29CBB384B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688" y="4505265"/>
              <a:ext cx="985158" cy="363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Pozzoli confirms its ethical commitment. Renewed its SMETA certification -  Pozzoli spa">
              <a:extLst>
                <a:ext uri="{FF2B5EF4-FFF2-40B4-BE49-F238E27FC236}">
                  <a16:creationId xmlns:a16="http://schemas.microsoft.com/office/drawing/2014/main" id="{6E6F350F-4D40-F857-B29D-9A98B413F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0" t="22512" r="10401" b="30709"/>
            <a:stretch/>
          </p:blipFill>
          <p:spPr bwMode="auto">
            <a:xfrm>
              <a:off x="3575962" y="4441384"/>
              <a:ext cx="1150620" cy="4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8" descr="ISO 14001 Logo PNG Vector (AI) Free Download">
              <a:extLst>
                <a:ext uri="{FF2B5EF4-FFF2-40B4-BE49-F238E27FC236}">
                  <a16:creationId xmlns:a16="http://schemas.microsoft.com/office/drawing/2014/main" id="{6CECE250-46D2-77E4-A1FF-77EE76B70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112" y="5058098"/>
              <a:ext cx="593876" cy="536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0" descr="Reach Certification | Declaration of Conformity">
              <a:extLst>
                <a:ext uri="{FF2B5EF4-FFF2-40B4-BE49-F238E27FC236}">
                  <a16:creationId xmlns:a16="http://schemas.microsoft.com/office/drawing/2014/main" id="{25F3A56C-157D-5878-6A39-742CFB43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403" y="5058462"/>
              <a:ext cx="551763" cy="55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784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73E7F114-F9A5-4902-43D9-17A95FA1201C}"/>
              </a:ext>
            </a:extLst>
          </p:cNvPr>
          <p:cNvSpPr/>
          <p:nvPr/>
        </p:nvSpPr>
        <p:spPr>
          <a:xfrm>
            <a:off x="4417649" y="3314650"/>
            <a:ext cx="2151850" cy="20082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>
                <a:alpha val="36102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17DC7E-5015-431F-E3FE-E8F2EA6E81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882" y="5391091"/>
            <a:ext cx="7053890" cy="1023444"/>
          </a:xfrm>
          <a:prstGeom prst="rect">
            <a:avLst/>
          </a:prstGeom>
        </p:spPr>
      </p:pic>
      <p:pic>
        <p:nvPicPr>
          <p:cNvPr id="8" name="Picture 7" descr="A close up of a boot&#10;&#10;Description automatically generated with low confidence">
            <a:extLst>
              <a:ext uri="{FF2B5EF4-FFF2-40B4-BE49-F238E27FC236}">
                <a16:creationId xmlns:a16="http://schemas.microsoft.com/office/drawing/2014/main" id="{44EF6CC5-9B6E-9537-658F-004DC2A4BB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848" y="1499185"/>
            <a:ext cx="6816245" cy="455776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0265F07-A480-6C70-D4FC-61D78E02CF01}"/>
              </a:ext>
            </a:extLst>
          </p:cNvPr>
          <p:cNvSpPr/>
          <p:nvPr/>
        </p:nvSpPr>
        <p:spPr>
          <a:xfrm>
            <a:off x="9625567" y="2321684"/>
            <a:ext cx="1306370" cy="11742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>
                <a:alpha val="18398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9BBD19-35B1-4D01-C8BD-D474E7229612}"/>
              </a:ext>
            </a:extLst>
          </p:cNvPr>
          <p:cNvGrpSpPr/>
          <p:nvPr/>
        </p:nvGrpSpPr>
        <p:grpSpPr>
          <a:xfrm>
            <a:off x="9338914" y="1631481"/>
            <a:ext cx="1904542" cy="2464349"/>
            <a:chOff x="5899149" y="1018140"/>
            <a:chExt cx="4554180" cy="5892800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8028DDC-E9D6-E224-E71E-C5FEDC8B0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927529">
              <a:off x="4025899" y="3107290"/>
              <a:ext cx="5676900" cy="19304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CFD2CAF-CB24-6EC9-84FE-DA5AABA96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291494" y="2980290"/>
              <a:ext cx="5892800" cy="19685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60D28A7-86DC-8586-F453-20CBB3795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779307">
              <a:off x="6579829" y="2961240"/>
              <a:ext cx="5816600" cy="19304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1E75FCF-9285-E79B-F141-05A97E850534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7140102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卓越科技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A295E-847B-3DE4-02F3-F2654BC989D7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6D4ACB-C2A6-F6A3-EB96-0A9324035DA8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BB7ADF-120C-27AD-F855-3EE3320F14DC}"/>
              </a:ext>
            </a:extLst>
          </p:cNvPr>
          <p:cNvSpPr/>
          <p:nvPr/>
        </p:nvSpPr>
        <p:spPr>
          <a:xfrm>
            <a:off x="9660038" y="4530230"/>
            <a:ext cx="2375139" cy="1091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防水科技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全防水袜套设计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风雨中保持双脚干爽</a:t>
            </a:r>
            <a:endParaRPr lang="nl-BE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CE9DC5-4260-C16F-CAF7-FA63F5CFA41B}"/>
              </a:ext>
            </a:extLst>
          </p:cNvPr>
          <p:cNvSpPr/>
          <p:nvPr/>
        </p:nvSpPr>
        <p:spPr>
          <a:xfrm>
            <a:off x="7045601" y="2535595"/>
            <a:ext cx="2375139" cy="1091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可移动鞋垫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提供更好的缓冲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符合人体工学支撑</a:t>
            </a:r>
            <a:endParaRPr lang="nl-BE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71043-CF1F-F42D-F06E-EE8534AC8F50}"/>
              </a:ext>
            </a:extLst>
          </p:cNvPr>
          <p:cNvSpPr/>
          <p:nvPr/>
        </p:nvSpPr>
        <p:spPr>
          <a:xfrm>
            <a:off x="563340" y="4778758"/>
            <a:ext cx="2054877" cy="1091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抓地力</a:t>
            </a:r>
            <a:endParaRPr lang="nl-BE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减震吸能大底配备出色的抓地力</a:t>
            </a:r>
            <a:endParaRPr lang="nl-BE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B6EC8CA0-94BD-53DE-70C6-CD69270A45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796" y="4521961"/>
            <a:ext cx="841713" cy="16596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64B017-C76C-4FF0-088D-DBCCDDDF241F}"/>
              </a:ext>
            </a:extLst>
          </p:cNvPr>
          <p:cNvSpPr/>
          <p:nvPr/>
        </p:nvSpPr>
        <p:spPr>
          <a:xfrm>
            <a:off x="5994827" y="1550198"/>
            <a:ext cx="2375139" cy="1091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高品质真皮面料</a:t>
            </a:r>
            <a:endParaRPr lang="nl-BE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舒适透气、耐用</a:t>
            </a:r>
            <a:endParaRPr lang="nl-BE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F74E7-A7E2-2D71-CEF9-2F8A4607CCB1}"/>
              </a:ext>
            </a:extLst>
          </p:cNvPr>
          <p:cNvSpPr/>
          <p:nvPr/>
        </p:nvSpPr>
        <p:spPr>
          <a:xfrm>
            <a:off x="563341" y="2844475"/>
            <a:ext cx="2054876" cy="1238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缓震吸能后跟</a:t>
            </a:r>
            <a:endParaRPr lang="nl-BE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享受长久舒适步行</a:t>
            </a:r>
            <a:endParaRPr lang="nl-BE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2D8EDD-53FA-26C3-23AC-6060EA9099F4}"/>
              </a:ext>
            </a:extLst>
          </p:cNvPr>
          <p:cNvCxnSpPr>
            <a:cxnSpLocks/>
          </p:cNvCxnSpPr>
          <p:nvPr/>
        </p:nvCxnSpPr>
        <p:spPr>
          <a:xfrm>
            <a:off x="1750909" y="3961591"/>
            <a:ext cx="975214" cy="4826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B9EF95-DC32-657B-54B0-02C0A2751C0A}"/>
              </a:ext>
            </a:extLst>
          </p:cNvPr>
          <p:cNvCxnSpPr>
            <a:cxnSpLocks/>
          </p:cNvCxnSpPr>
          <p:nvPr/>
        </p:nvCxnSpPr>
        <p:spPr>
          <a:xfrm flipV="1">
            <a:off x="1653633" y="5795814"/>
            <a:ext cx="1072490" cy="72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3BFE7B-768A-091E-DD4C-95C54B276B26}"/>
              </a:ext>
            </a:extLst>
          </p:cNvPr>
          <p:cNvCxnSpPr>
            <a:cxnSpLocks/>
          </p:cNvCxnSpPr>
          <p:nvPr/>
        </p:nvCxnSpPr>
        <p:spPr>
          <a:xfrm flipH="1">
            <a:off x="5099671" y="2658084"/>
            <a:ext cx="1524796" cy="13035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0ECEF7-DE43-8AFB-7A11-471F75FFE3E0}"/>
              </a:ext>
            </a:extLst>
          </p:cNvPr>
          <p:cNvCxnSpPr>
            <a:cxnSpLocks/>
          </p:cNvCxnSpPr>
          <p:nvPr/>
        </p:nvCxnSpPr>
        <p:spPr>
          <a:xfrm flipH="1">
            <a:off x="5327047" y="3582212"/>
            <a:ext cx="2678748" cy="16027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15A1C5-E396-F6FE-3E7D-486CA44A5B67}"/>
              </a:ext>
            </a:extLst>
          </p:cNvPr>
          <p:cNvCxnSpPr>
            <a:cxnSpLocks/>
          </p:cNvCxnSpPr>
          <p:nvPr/>
        </p:nvCxnSpPr>
        <p:spPr>
          <a:xfrm flipH="1" flipV="1">
            <a:off x="7643182" y="4521961"/>
            <a:ext cx="1919039" cy="3832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0CCD8B6-A283-36F5-2962-61E9E8CD6E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307" y="2844475"/>
            <a:ext cx="432442" cy="4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6819650-51FE-ED17-2D0C-1B180D93B671}"/>
              </a:ext>
            </a:extLst>
          </p:cNvPr>
          <p:cNvSpPr txBox="1">
            <a:spLocks/>
          </p:cNvSpPr>
          <p:nvPr/>
        </p:nvSpPr>
        <p:spPr>
          <a:xfrm>
            <a:off x="1118681" y="394825"/>
            <a:ext cx="7140102" cy="473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时尚设计</a:t>
            </a:r>
            <a:endParaRPr lang="aa-ET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F591F-59D3-53E5-919D-CC18D5AFD2A2}"/>
              </a:ext>
            </a:extLst>
          </p:cNvPr>
          <p:cNvSpPr/>
          <p:nvPr/>
        </p:nvSpPr>
        <p:spPr>
          <a:xfrm>
            <a:off x="0" y="443465"/>
            <a:ext cx="914399" cy="35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27646-7C36-6705-2D4E-52108D01AF6F}"/>
              </a:ext>
            </a:extLst>
          </p:cNvPr>
          <p:cNvSpPr txBox="1">
            <a:spLocks/>
          </p:cNvSpPr>
          <p:nvPr/>
        </p:nvSpPr>
        <p:spPr>
          <a:xfrm>
            <a:off x="325157" y="494871"/>
            <a:ext cx="325156" cy="32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sual" panose="020B06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b="1" dirty="0">
                <a:solidFill>
                  <a:schemeClr val="bg1"/>
                </a:solidFill>
                <a:latin typeface="Trim SemiBold" pitchFamily="2" charset="0"/>
              </a:rPr>
              <a:t>3</a:t>
            </a:r>
          </a:p>
        </p:txBody>
      </p:sp>
      <p:pic>
        <p:nvPicPr>
          <p:cNvPr id="22" name="Picture 21" descr="A picture containing footwear, clothing, ground, shoes&#10;&#10;Description automatically generated">
            <a:extLst>
              <a:ext uri="{FF2B5EF4-FFF2-40B4-BE49-F238E27FC236}">
                <a16:creationId xmlns:a16="http://schemas.microsoft.com/office/drawing/2014/main" id="{8254B662-606E-F612-8BCE-5AA6A33BCB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132" y="1194098"/>
            <a:ext cx="7551868" cy="5663901"/>
          </a:xfrm>
          <a:prstGeom prst="rect">
            <a:avLst/>
          </a:prstGeom>
        </p:spPr>
      </p:pic>
      <p:pic>
        <p:nvPicPr>
          <p:cNvPr id="24" name="Picture 23" descr="A person walking on a road&#10;&#10;Description automatically generated with low confidence">
            <a:extLst>
              <a:ext uri="{FF2B5EF4-FFF2-40B4-BE49-F238E27FC236}">
                <a16:creationId xmlns:a16="http://schemas.microsoft.com/office/drawing/2014/main" id="{851C3C20-57CA-FDFC-56A1-31ECA8CCC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4098"/>
            <a:ext cx="4640132" cy="56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934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671</Words>
  <Application>Microsoft Office PowerPoint</Application>
  <PresentationFormat>Widescreen</PresentationFormat>
  <Paragraphs>152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Segoe UI</vt:lpstr>
      <vt:lpstr>Arial</vt:lpstr>
      <vt:lpstr>微软雅黑 Light</vt:lpstr>
      <vt:lpstr>Trim</vt:lpstr>
      <vt:lpstr>Trim Bold</vt:lpstr>
      <vt:lpstr>微软雅黑</vt:lpstr>
      <vt:lpstr>Wingdings</vt:lpstr>
      <vt:lpstr>Calibri Light</vt:lpstr>
      <vt:lpstr>Trim SemiBold</vt:lpstr>
      <vt:lpstr>Trim Medium</vt:lpstr>
      <vt:lpstr>2_Office Theme</vt:lpstr>
      <vt:lpstr>Explore every adventure 探索無止境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1. Introduction (Tom) 2. Figures (Tom) 3. Focus 2021  (Tom) 4. Supply Chain – Update  (Maxime) 5. Marketing (Karen) 6. Focus coming period (Tom) 7. ICT (Thibaut)</dc:title>
  <dc:creator>Tom Gybels / Safety Jogger</dc:creator>
  <cp:lastModifiedBy>Sara Cheung / Cortina China</cp:lastModifiedBy>
  <cp:revision>113</cp:revision>
  <dcterms:created xsi:type="dcterms:W3CDTF">2021-09-15T08:53:33Z</dcterms:created>
  <dcterms:modified xsi:type="dcterms:W3CDTF">2024-01-08T08:58:21Z</dcterms:modified>
</cp:coreProperties>
</file>